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handoutMasterIdLst>
    <p:handoutMasterId r:id="rId24"/>
  </p:handoutMasterIdLst>
  <p:sldIdLst>
    <p:sldId id="256" r:id="rId2"/>
    <p:sldId id="266" r:id="rId3"/>
    <p:sldId id="267" r:id="rId4"/>
    <p:sldId id="265" r:id="rId5"/>
    <p:sldId id="257" r:id="rId6"/>
    <p:sldId id="258" r:id="rId7"/>
    <p:sldId id="259" r:id="rId8"/>
    <p:sldId id="268" r:id="rId9"/>
    <p:sldId id="270" r:id="rId10"/>
    <p:sldId id="278" r:id="rId11"/>
    <p:sldId id="280" r:id="rId12"/>
    <p:sldId id="282" r:id="rId13"/>
    <p:sldId id="271" r:id="rId14"/>
    <p:sldId id="281" r:id="rId15"/>
    <p:sldId id="279"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1893" autoAdjust="0"/>
  </p:normalViewPr>
  <p:slideViewPr>
    <p:cSldViewPr snapToGrid="0">
      <p:cViewPr>
        <p:scale>
          <a:sx n="75" d="100"/>
          <a:sy n="75" d="100"/>
        </p:scale>
        <p:origin x="1224" y="240"/>
      </p:cViewPr>
      <p:guideLst/>
    </p:cSldViewPr>
  </p:slideViewPr>
  <p:notesTextViewPr>
    <p:cViewPr>
      <p:scale>
        <a:sx n="1" d="1"/>
        <a:sy n="1" d="1"/>
      </p:scale>
      <p:origin x="0" y="0"/>
    </p:cViewPr>
  </p:notesTextViewPr>
  <p:notesViewPr>
    <p:cSldViewPr snapToGrid="0">
      <p:cViewPr varScale="1">
        <p:scale>
          <a:sx n="88" d="100"/>
          <a:sy n="88" d="100"/>
        </p:scale>
        <p:origin x="296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08D301-F3D9-4655-8917-89E27EE91C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605DA4-C67A-4909-9FE0-676585C986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E85ABC-690A-4C86-B5E2-FB1C929E2D5D}" type="datetimeFigureOut">
              <a:rPr lang="en-US" smtClean="0"/>
              <a:t>2/11/2021</a:t>
            </a:fld>
            <a:endParaRPr lang="en-US"/>
          </a:p>
        </p:txBody>
      </p:sp>
      <p:sp>
        <p:nvSpPr>
          <p:cNvPr id="4" name="Footer Placeholder 3">
            <a:extLst>
              <a:ext uri="{FF2B5EF4-FFF2-40B4-BE49-F238E27FC236}">
                <a16:creationId xmlns:a16="http://schemas.microsoft.com/office/drawing/2014/main" id="{E81D0CC4-48FF-4063-AF17-89965263D2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71D66E-B673-43B6-B704-3B9CA619C4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D2CF12-B0A2-4A6A-9E5F-5098024F43EF}" type="slidenum">
              <a:rPr lang="en-US" smtClean="0"/>
              <a:t>‹#›</a:t>
            </a:fld>
            <a:endParaRPr lang="en-US"/>
          </a:p>
        </p:txBody>
      </p:sp>
    </p:spTree>
    <p:extLst>
      <p:ext uri="{BB962C8B-B14F-4D97-AF65-F5344CB8AC3E}">
        <p14:creationId xmlns:p14="http://schemas.microsoft.com/office/powerpoint/2010/main" val="2279708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F93C5-BBC0-486F-BD30-B4EFE9284BC3}" type="datetimeFigureOut">
              <a:rPr lang="en-US" smtClean="0"/>
              <a:t>2/11/2021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6C03F-EE8B-48AF-AA1F-4EA902089AF8}" type="slidenum">
              <a:rPr lang="en-US" smtClean="0"/>
              <a:t>‹#›</a:t>
            </a:fld>
            <a:endParaRPr lang="en-US"/>
          </a:p>
        </p:txBody>
      </p:sp>
    </p:spTree>
    <p:extLst>
      <p:ext uri="{BB962C8B-B14F-4D97-AF65-F5344CB8AC3E}">
        <p14:creationId xmlns:p14="http://schemas.microsoft.com/office/powerpoint/2010/main" val="2437093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Berlin Sans FB" panose="020E0602020502020306" pitchFamily="34" charset="0"/>
              </a:defRPr>
            </a:lvl1pPr>
            <a:lvl2pPr marL="750888" indent="-287338" defTabSz="931863">
              <a:defRPr sz="2400">
                <a:solidFill>
                  <a:schemeClr val="tx1"/>
                </a:solidFill>
                <a:latin typeface="Berlin Sans FB" panose="020E0602020502020306" pitchFamily="34" charset="0"/>
              </a:defRPr>
            </a:lvl2pPr>
            <a:lvl3pPr marL="1154113" indent="-230188" defTabSz="931863">
              <a:defRPr sz="2400">
                <a:solidFill>
                  <a:schemeClr val="tx1"/>
                </a:solidFill>
                <a:latin typeface="Berlin Sans FB" panose="020E0602020502020306" pitchFamily="34" charset="0"/>
              </a:defRPr>
            </a:lvl3pPr>
            <a:lvl4pPr marL="1617663" indent="-230188" defTabSz="931863">
              <a:defRPr sz="2400">
                <a:solidFill>
                  <a:schemeClr val="tx1"/>
                </a:solidFill>
                <a:latin typeface="Berlin Sans FB" panose="020E0602020502020306" pitchFamily="34" charset="0"/>
              </a:defRPr>
            </a:lvl4pPr>
            <a:lvl5pPr marL="2079625" indent="-230188" defTabSz="931863">
              <a:defRPr sz="2400">
                <a:solidFill>
                  <a:schemeClr val="tx1"/>
                </a:solidFill>
                <a:latin typeface="Berlin Sans FB" panose="020E0602020502020306" pitchFamily="34" charset="0"/>
              </a:defRPr>
            </a:lvl5pPr>
            <a:lvl6pPr marL="2536825" indent="-230188" defTabSz="931863" eaLnBrk="0" fontAlgn="base" hangingPunct="0">
              <a:spcBef>
                <a:spcPct val="0"/>
              </a:spcBef>
              <a:spcAft>
                <a:spcPct val="0"/>
              </a:spcAft>
              <a:defRPr sz="2400">
                <a:solidFill>
                  <a:schemeClr val="tx1"/>
                </a:solidFill>
                <a:latin typeface="Berlin Sans FB" panose="020E0602020502020306" pitchFamily="34" charset="0"/>
              </a:defRPr>
            </a:lvl6pPr>
            <a:lvl7pPr marL="2994025" indent="-230188" defTabSz="931863" eaLnBrk="0" fontAlgn="base" hangingPunct="0">
              <a:spcBef>
                <a:spcPct val="0"/>
              </a:spcBef>
              <a:spcAft>
                <a:spcPct val="0"/>
              </a:spcAft>
              <a:defRPr sz="2400">
                <a:solidFill>
                  <a:schemeClr val="tx1"/>
                </a:solidFill>
                <a:latin typeface="Berlin Sans FB" panose="020E0602020502020306" pitchFamily="34" charset="0"/>
              </a:defRPr>
            </a:lvl7pPr>
            <a:lvl8pPr marL="3451225" indent="-230188" defTabSz="931863" eaLnBrk="0" fontAlgn="base" hangingPunct="0">
              <a:spcBef>
                <a:spcPct val="0"/>
              </a:spcBef>
              <a:spcAft>
                <a:spcPct val="0"/>
              </a:spcAft>
              <a:defRPr sz="2400">
                <a:solidFill>
                  <a:schemeClr val="tx1"/>
                </a:solidFill>
                <a:latin typeface="Berlin Sans FB" panose="020E0602020502020306" pitchFamily="34" charset="0"/>
              </a:defRPr>
            </a:lvl8pPr>
            <a:lvl9pPr marL="3908425" indent="-230188" defTabSz="931863" eaLnBrk="0" fontAlgn="base" hangingPunct="0">
              <a:spcBef>
                <a:spcPct val="0"/>
              </a:spcBef>
              <a:spcAft>
                <a:spcPct val="0"/>
              </a:spcAft>
              <a:defRPr sz="2400">
                <a:solidFill>
                  <a:schemeClr val="tx1"/>
                </a:solidFill>
                <a:latin typeface="Berlin Sans FB" panose="020E0602020502020306"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7B6E542F-C291-48A1-ADC1-213B303AD08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80861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Now, R is like intensity, and you can see it is in the denominator with M, so I~M as we said already. We are doing an inverse plot. So inverse intensity rises with angle q. And then there is the virial coefficient correction. </a:t>
            </a: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Berlin Sans FB" panose="020E0602020502020306" pitchFamily="34" charset="0"/>
              </a:defRPr>
            </a:lvl1pPr>
            <a:lvl2pPr marL="750888" indent="-287338" defTabSz="931863">
              <a:defRPr sz="2400">
                <a:solidFill>
                  <a:schemeClr val="tx1"/>
                </a:solidFill>
                <a:latin typeface="Berlin Sans FB" panose="020E0602020502020306" pitchFamily="34" charset="0"/>
              </a:defRPr>
            </a:lvl2pPr>
            <a:lvl3pPr marL="1154113" indent="-230188" defTabSz="931863">
              <a:defRPr sz="2400">
                <a:solidFill>
                  <a:schemeClr val="tx1"/>
                </a:solidFill>
                <a:latin typeface="Berlin Sans FB" panose="020E0602020502020306" pitchFamily="34" charset="0"/>
              </a:defRPr>
            </a:lvl3pPr>
            <a:lvl4pPr marL="1617663" indent="-230188" defTabSz="931863">
              <a:defRPr sz="2400">
                <a:solidFill>
                  <a:schemeClr val="tx1"/>
                </a:solidFill>
                <a:latin typeface="Berlin Sans FB" panose="020E0602020502020306" pitchFamily="34" charset="0"/>
              </a:defRPr>
            </a:lvl4pPr>
            <a:lvl5pPr marL="2079625" indent="-230188" defTabSz="931863">
              <a:defRPr sz="2400">
                <a:solidFill>
                  <a:schemeClr val="tx1"/>
                </a:solidFill>
                <a:latin typeface="Berlin Sans FB" panose="020E0602020502020306" pitchFamily="34" charset="0"/>
              </a:defRPr>
            </a:lvl5pPr>
            <a:lvl6pPr marL="2536825" indent="-230188" defTabSz="931863" eaLnBrk="0" fontAlgn="base" hangingPunct="0">
              <a:spcBef>
                <a:spcPct val="0"/>
              </a:spcBef>
              <a:spcAft>
                <a:spcPct val="0"/>
              </a:spcAft>
              <a:defRPr sz="2400">
                <a:solidFill>
                  <a:schemeClr val="tx1"/>
                </a:solidFill>
                <a:latin typeface="Berlin Sans FB" panose="020E0602020502020306" pitchFamily="34" charset="0"/>
              </a:defRPr>
            </a:lvl6pPr>
            <a:lvl7pPr marL="2994025" indent="-230188" defTabSz="931863" eaLnBrk="0" fontAlgn="base" hangingPunct="0">
              <a:spcBef>
                <a:spcPct val="0"/>
              </a:spcBef>
              <a:spcAft>
                <a:spcPct val="0"/>
              </a:spcAft>
              <a:defRPr sz="2400">
                <a:solidFill>
                  <a:schemeClr val="tx1"/>
                </a:solidFill>
                <a:latin typeface="Berlin Sans FB" panose="020E0602020502020306" pitchFamily="34" charset="0"/>
              </a:defRPr>
            </a:lvl7pPr>
            <a:lvl8pPr marL="3451225" indent="-230188" defTabSz="931863" eaLnBrk="0" fontAlgn="base" hangingPunct="0">
              <a:spcBef>
                <a:spcPct val="0"/>
              </a:spcBef>
              <a:spcAft>
                <a:spcPct val="0"/>
              </a:spcAft>
              <a:defRPr sz="2400">
                <a:solidFill>
                  <a:schemeClr val="tx1"/>
                </a:solidFill>
                <a:latin typeface="Berlin Sans FB" panose="020E0602020502020306" pitchFamily="34" charset="0"/>
              </a:defRPr>
            </a:lvl8pPr>
            <a:lvl9pPr marL="3908425" indent="-230188" defTabSz="931863" eaLnBrk="0" fontAlgn="base" hangingPunct="0">
              <a:spcBef>
                <a:spcPct val="0"/>
              </a:spcBef>
              <a:spcAft>
                <a:spcPct val="0"/>
              </a:spcAft>
              <a:defRPr sz="2400">
                <a:solidFill>
                  <a:schemeClr val="tx1"/>
                </a:solidFill>
                <a:latin typeface="Berlin Sans FB" panose="020E0602020502020306"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4DF4AC2A-5D23-463E-876A-56079AC78C7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3304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Berlin Sans FB" panose="020E0602020502020306" pitchFamily="34" charset="0"/>
              </a:defRPr>
            </a:lvl1pPr>
            <a:lvl2pPr marL="750888" indent="-287338" defTabSz="931863">
              <a:defRPr sz="2400">
                <a:solidFill>
                  <a:schemeClr val="tx1"/>
                </a:solidFill>
                <a:latin typeface="Berlin Sans FB" panose="020E0602020502020306" pitchFamily="34" charset="0"/>
              </a:defRPr>
            </a:lvl2pPr>
            <a:lvl3pPr marL="1154113" indent="-230188" defTabSz="931863">
              <a:defRPr sz="2400">
                <a:solidFill>
                  <a:schemeClr val="tx1"/>
                </a:solidFill>
                <a:latin typeface="Berlin Sans FB" panose="020E0602020502020306" pitchFamily="34" charset="0"/>
              </a:defRPr>
            </a:lvl3pPr>
            <a:lvl4pPr marL="1617663" indent="-230188" defTabSz="931863">
              <a:defRPr sz="2400">
                <a:solidFill>
                  <a:schemeClr val="tx1"/>
                </a:solidFill>
                <a:latin typeface="Berlin Sans FB" panose="020E0602020502020306" pitchFamily="34" charset="0"/>
              </a:defRPr>
            </a:lvl4pPr>
            <a:lvl5pPr marL="2079625" indent="-230188" defTabSz="931863">
              <a:defRPr sz="2400">
                <a:solidFill>
                  <a:schemeClr val="tx1"/>
                </a:solidFill>
                <a:latin typeface="Berlin Sans FB" panose="020E0602020502020306" pitchFamily="34" charset="0"/>
              </a:defRPr>
            </a:lvl5pPr>
            <a:lvl6pPr marL="2536825" indent="-230188" defTabSz="931863" eaLnBrk="0" fontAlgn="base" hangingPunct="0">
              <a:spcBef>
                <a:spcPct val="0"/>
              </a:spcBef>
              <a:spcAft>
                <a:spcPct val="0"/>
              </a:spcAft>
              <a:defRPr sz="2400">
                <a:solidFill>
                  <a:schemeClr val="tx1"/>
                </a:solidFill>
                <a:latin typeface="Berlin Sans FB" panose="020E0602020502020306" pitchFamily="34" charset="0"/>
              </a:defRPr>
            </a:lvl6pPr>
            <a:lvl7pPr marL="2994025" indent="-230188" defTabSz="931863" eaLnBrk="0" fontAlgn="base" hangingPunct="0">
              <a:spcBef>
                <a:spcPct val="0"/>
              </a:spcBef>
              <a:spcAft>
                <a:spcPct val="0"/>
              </a:spcAft>
              <a:defRPr sz="2400">
                <a:solidFill>
                  <a:schemeClr val="tx1"/>
                </a:solidFill>
                <a:latin typeface="Berlin Sans FB" panose="020E0602020502020306" pitchFamily="34" charset="0"/>
              </a:defRPr>
            </a:lvl7pPr>
            <a:lvl8pPr marL="3451225" indent="-230188" defTabSz="931863" eaLnBrk="0" fontAlgn="base" hangingPunct="0">
              <a:spcBef>
                <a:spcPct val="0"/>
              </a:spcBef>
              <a:spcAft>
                <a:spcPct val="0"/>
              </a:spcAft>
              <a:defRPr sz="2400">
                <a:solidFill>
                  <a:schemeClr val="tx1"/>
                </a:solidFill>
                <a:latin typeface="Berlin Sans FB" panose="020E0602020502020306" pitchFamily="34" charset="0"/>
              </a:defRPr>
            </a:lvl8pPr>
            <a:lvl9pPr marL="3908425" indent="-230188" defTabSz="931863" eaLnBrk="0" fontAlgn="base" hangingPunct="0">
              <a:spcBef>
                <a:spcPct val="0"/>
              </a:spcBef>
              <a:spcAft>
                <a:spcPct val="0"/>
              </a:spcAft>
              <a:defRPr sz="2400">
                <a:solidFill>
                  <a:schemeClr val="tx1"/>
                </a:solidFill>
                <a:latin typeface="Berlin Sans FB" panose="020E0602020502020306"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F20E7E6-3A17-4B9D-8286-28CF6126A45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369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By the way, few people USE </a:t>
            </a:r>
            <a:r>
              <a:rPr lang="en-US" altLang="en-US" dirty="0" err="1"/>
              <a:t>Zimm</a:t>
            </a:r>
            <a:r>
              <a:rPr lang="en-US" altLang="en-US" dirty="0"/>
              <a:t> plots anymore to get M, </a:t>
            </a:r>
            <a:r>
              <a:rPr lang="en-US" altLang="en-US" dirty="0" err="1"/>
              <a:t>Rg</a:t>
            </a:r>
            <a:r>
              <a:rPr lang="en-US" altLang="en-US" dirty="0"/>
              <a:t> and A2; however, the results from other ways of fitting the equation to the data are sometimes recast along with the data in the form of a </a:t>
            </a:r>
            <a:r>
              <a:rPr lang="en-US" altLang="en-US" dirty="0" err="1"/>
              <a:t>Zimm</a:t>
            </a:r>
            <a:r>
              <a:rPr lang="en-US" altLang="en-US" dirty="0"/>
              <a:t> plot because it so conveniently summarizes the polymers characteristics. </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Berlin Sans FB" panose="020E0602020502020306" pitchFamily="34" charset="0"/>
              </a:defRPr>
            </a:lvl1pPr>
            <a:lvl2pPr marL="750888" indent="-287338" defTabSz="931863">
              <a:defRPr sz="2400">
                <a:solidFill>
                  <a:schemeClr val="tx1"/>
                </a:solidFill>
                <a:latin typeface="Berlin Sans FB" panose="020E0602020502020306" pitchFamily="34" charset="0"/>
              </a:defRPr>
            </a:lvl2pPr>
            <a:lvl3pPr marL="1154113" indent="-230188" defTabSz="931863">
              <a:defRPr sz="2400">
                <a:solidFill>
                  <a:schemeClr val="tx1"/>
                </a:solidFill>
                <a:latin typeface="Berlin Sans FB" panose="020E0602020502020306" pitchFamily="34" charset="0"/>
              </a:defRPr>
            </a:lvl3pPr>
            <a:lvl4pPr marL="1617663" indent="-230188" defTabSz="931863">
              <a:defRPr sz="2400">
                <a:solidFill>
                  <a:schemeClr val="tx1"/>
                </a:solidFill>
                <a:latin typeface="Berlin Sans FB" panose="020E0602020502020306" pitchFamily="34" charset="0"/>
              </a:defRPr>
            </a:lvl4pPr>
            <a:lvl5pPr marL="2079625" indent="-230188" defTabSz="931863">
              <a:defRPr sz="2400">
                <a:solidFill>
                  <a:schemeClr val="tx1"/>
                </a:solidFill>
                <a:latin typeface="Berlin Sans FB" panose="020E0602020502020306" pitchFamily="34" charset="0"/>
              </a:defRPr>
            </a:lvl5pPr>
            <a:lvl6pPr marL="2536825" indent="-230188" defTabSz="931863" eaLnBrk="0" fontAlgn="base" hangingPunct="0">
              <a:spcBef>
                <a:spcPct val="0"/>
              </a:spcBef>
              <a:spcAft>
                <a:spcPct val="0"/>
              </a:spcAft>
              <a:defRPr sz="2400">
                <a:solidFill>
                  <a:schemeClr val="tx1"/>
                </a:solidFill>
                <a:latin typeface="Berlin Sans FB" panose="020E0602020502020306" pitchFamily="34" charset="0"/>
              </a:defRPr>
            </a:lvl6pPr>
            <a:lvl7pPr marL="2994025" indent="-230188" defTabSz="931863" eaLnBrk="0" fontAlgn="base" hangingPunct="0">
              <a:spcBef>
                <a:spcPct val="0"/>
              </a:spcBef>
              <a:spcAft>
                <a:spcPct val="0"/>
              </a:spcAft>
              <a:defRPr sz="2400">
                <a:solidFill>
                  <a:schemeClr val="tx1"/>
                </a:solidFill>
                <a:latin typeface="Berlin Sans FB" panose="020E0602020502020306" pitchFamily="34" charset="0"/>
              </a:defRPr>
            </a:lvl7pPr>
            <a:lvl8pPr marL="3451225" indent="-230188" defTabSz="931863" eaLnBrk="0" fontAlgn="base" hangingPunct="0">
              <a:spcBef>
                <a:spcPct val="0"/>
              </a:spcBef>
              <a:spcAft>
                <a:spcPct val="0"/>
              </a:spcAft>
              <a:defRPr sz="2400">
                <a:solidFill>
                  <a:schemeClr val="tx1"/>
                </a:solidFill>
                <a:latin typeface="Berlin Sans FB" panose="020E0602020502020306" pitchFamily="34" charset="0"/>
              </a:defRPr>
            </a:lvl8pPr>
            <a:lvl9pPr marL="3908425" indent="-230188" defTabSz="931863" eaLnBrk="0" fontAlgn="base" hangingPunct="0">
              <a:spcBef>
                <a:spcPct val="0"/>
              </a:spcBef>
              <a:spcAft>
                <a:spcPct val="0"/>
              </a:spcAft>
              <a:defRPr sz="2400">
                <a:solidFill>
                  <a:schemeClr val="tx1"/>
                </a:solidFill>
                <a:latin typeface="Berlin Sans FB" panose="020E0602020502020306"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0B5FDE5-B261-4CD8-87BA-BB70F7AEC07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9179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 deflection goes the other way, doubling our signal. The Brice-Phoenix and C.N. Wood instruments do this. But….it’s optional if you don’t need the sensitivity.  </a:t>
            </a:r>
          </a:p>
        </p:txBody>
      </p:sp>
      <p:sp>
        <p:nvSpPr>
          <p:cNvPr id="4" name="Slide Number Placeholder 3"/>
          <p:cNvSpPr>
            <a:spLocks noGrp="1"/>
          </p:cNvSpPr>
          <p:nvPr>
            <p:ph type="sldNum" sz="quarter" idx="5"/>
          </p:nvPr>
        </p:nvSpPr>
        <p:spPr/>
        <p:txBody>
          <a:bodyPr/>
          <a:lstStyle/>
          <a:p>
            <a:fld id="{0196C03F-EE8B-48AF-AA1F-4EA902089AF8}" type="slidenum">
              <a:rPr lang="en-US" smtClean="0"/>
              <a:t>12</a:t>
            </a:fld>
            <a:endParaRPr lang="en-US"/>
          </a:p>
        </p:txBody>
      </p:sp>
    </p:spTree>
    <p:extLst>
      <p:ext uri="{BB962C8B-B14F-4D97-AF65-F5344CB8AC3E}">
        <p14:creationId xmlns:p14="http://schemas.microsoft.com/office/powerpoint/2010/main" val="3223805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831CC-4BE6-4C03-9F50-9C9DF0C2B9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93D357-7ED1-4F33-B8CC-4289D4E81D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D8A81A-07CA-43F4-91EF-2AA9BAE2C64A}"/>
              </a:ext>
            </a:extLst>
          </p:cNvPr>
          <p:cNvSpPr>
            <a:spLocks noGrp="1"/>
          </p:cNvSpPr>
          <p:nvPr>
            <p:ph type="dt" sz="half" idx="10"/>
          </p:nvPr>
        </p:nvSpPr>
        <p:spPr/>
        <p:txBody>
          <a:bodyPr/>
          <a:lstStyle/>
          <a:p>
            <a:fld id="{1D9016D2-195C-454B-9A1D-E0690DBFF98D}" type="datetime1">
              <a:rPr lang="en-US" smtClean="0"/>
              <a:t>2/11/2021</a:t>
            </a:fld>
            <a:endParaRPr lang="en-US"/>
          </a:p>
        </p:txBody>
      </p:sp>
      <p:sp>
        <p:nvSpPr>
          <p:cNvPr id="5" name="Footer Placeholder 4">
            <a:extLst>
              <a:ext uri="{FF2B5EF4-FFF2-40B4-BE49-F238E27FC236}">
                <a16:creationId xmlns:a16="http://schemas.microsoft.com/office/drawing/2014/main" id="{B63D7D86-80B0-4DA0-8A6F-50B712FC7DE0}"/>
              </a:ext>
            </a:extLst>
          </p:cNvPr>
          <p:cNvSpPr>
            <a:spLocks noGrp="1"/>
          </p:cNvSpPr>
          <p:nvPr>
            <p:ph type="ftr" sz="quarter" idx="11"/>
          </p:nvPr>
        </p:nvSpPr>
        <p:spPr/>
        <p:txBody>
          <a:bodyPr/>
          <a:lstStyle/>
          <a:p>
            <a:r>
              <a:rPr lang="en-US"/>
              <a:t>Copyright APTEC 2021</a:t>
            </a:r>
          </a:p>
        </p:txBody>
      </p:sp>
      <p:sp>
        <p:nvSpPr>
          <p:cNvPr id="6" name="Slide Number Placeholder 5">
            <a:extLst>
              <a:ext uri="{FF2B5EF4-FFF2-40B4-BE49-F238E27FC236}">
                <a16:creationId xmlns:a16="http://schemas.microsoft.com/office/drawing/2014/main" id="{DF136154-928A-476D-B4E5-E5321BDC8BB5}"/>
              </a:ext>
            </a:extLst>
          </p:cNvPr>
          <p:cNvSpPr>
            <a:spLocks noGrp="1"/>
          </p:cNvSpPr>
          <p:nvPr>
            <p:ph type="sldNum" sz="quarter" idx="12"/>
          </p:nvPr>
        </p:nvSpPr>
        <p:spPr/>
        <p:txBody>
          <a:bodyPr/>
          <a:lstStyle/>
          <a:p>
            <a:fld id="{D4EB3046-3000-498D-A5F5-5A046F9B2065}" type="slidenum">
              <a:rPr lang="en-US" smtClean="0"/>
              <a:t>‹#›</a:t>
            </a:fld>
            <a:endParaRPr lang="en-US"/>
          </a:p>
        </p:txBody>
      </p:sp>
    </p:spTree>
    <p:extLst>
      <p:ext uri="{BB962C8B-B14F-4D97-AF65-F5344CB8AC3E}">
        <p14:creationId xmlns:p14="http://schemas.microsoft.com/office/powerpoint/2010/main" val="105934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B4F9D-4437-4E46-8ACA-D96F25D5B7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094109-B0B2-4403-AD1F-E3887580E0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CBB0BC-9BE2-4FFB-BBF8-E35B9A3A832C}"/>
              </a:ext>
            </a:extLst>
          </p:cNvPr>
          <p:cNvSpPr>
            <a:spLocks noGrp="1"/>
          </p:cNvSpPr>
          <p:nvPr>
            <p:ph type="dt" sz="half" idx="10"/>
          </p:nvPr>
        </p:nvSpPr>
        <p:spPr/>
        <p:txBody>
          <a:bodyPr/>
          <a:lstStyle/>
          <a:p>
            <a:fld id="{0306A756-A217-4514-8B40-AC90366A4513}" type="datetime1">
              <a:rPr lang="en-US" smtClean="0"/>
              <a:t>2/11/2021</a:t>
            </a:fld>
            <a:endParaRPr lang="en-US"/>
          </a:p>
        </p:txBody>
      </p:sp>
      <p:sp>
        <p:nvSpPr>
          <p:cNvPr id="5" name="Footer Placeholder 4">
            <a:extLst>
              <a:ext uri="{FF2B5EF4-FFF2-40B4-BE49-F238E27FC236}">
                <a16:creationId xmlns:a16="http://schemas.microsoft.com/office/drawing/2014/main" id="{1D27A2DB-8DC0-4E00-92ED-53F4A99869DB}"/>
              </a:ext>
            </a:extLst>
          </p:cNvPr>
          <p:cNvSpPr>
            <a:spLocks noGrp="1"/>
          </p:cNvSpPr>
          <p:nvPr>
            <p:ph type="ftr" sz="quarter" idx="11"/>
          </p:nvPr>
        </p:nvSpPr>
        <p:spPr/>
        <p:txBody>
          <a:bodyPr/>
          <a:lstStyle/>
          <a:p>
            <a:r>
              <a:rPr lang="en-US"/>
              <a:t>Copyright APTEC 2021</a:t>
            </a:r>
          </a:p>
        </p:txBody>
      </p:sp>
      <p:sp>
        <p:nvSpPr>
          <p:cNvPr id="6" name="Slide Number Placeholder 5">
            <a:extLst>
              <a:ext uri="{FF2B5EF4-FFF2-40B4-BE49-F238E27FC236}">
                <a16:creationId xmlns:a16="http://schemas.microsoft.com/office/drawing/2014/main" id="{E01AF3EE-E5C7-4E34-9812-E0B8D7CB743C}"/>
              </a:ext>
            </a:extLst>
          </p:cNvPr>
          <p:cNvSpPr>
            <a:spLocks noGrp="1"/>
          </p:cNvSpPr>
          <p:nvPr>
            <p:ph type="sldNum" sz="quarter" idx="12"/>
          </p:nvPr>
        </p:nvSpPr>
        <p:spPr/>
        <p:txBody>
          <a:bodyPr/>
          <a:lstStyle/>
          <a:p>
            <a:fld id="{D4EB3046-3000-498D-A5F5-5A046F9B2065}" type="slidenum">
              <a:rPr lang="en-US" smtClean="0"/>
              <a:t>‹#›</a:t>
            </a:fld>
            <a:endParaRPr lang="en-US"/>
          </a:p>
        </p:txBody>
      </p:sp>
    </p:spTree>
    <p:extLst>
      <p:ext uri="{BB962C8B-B14F-4D97-AF65-F5344CB8AC3E}">
        <p14:creationId xmlns:p14="http://schemas.microsoft.com/office/powerpoint/2010/main" val="1650608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442054-2EC2-4354-ACAF-F6E18546EE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4A4D15-7563-4616-BDEC-F5DD073CB3F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0F435-C721-4488-9179-AA5626DE49B0}"/>
              </a:ext>
            </a:extLst>
          </p:cNvPr>
          <p:cNvSpPr>
            <a:spLocks noGrp="1"/>
          </p:cNvSpPr>
          <p:nvPr>
            <p:ph type="dt" sz="half" idx="10"/>
          </p:nvPr>
        </p:nvSpPr>
        <p:spPr/>
        <p:txBody>
          <a:bodyPr/>
          <a:lstStyle/>
          <a:p>
            <a:fld id="{6C25AD11-E8E6-4AC8-AF60-B3D1846F8985}" type="datetime1">
              <a:rPr lang="en-US" smtClean="0"/>
              <a:t>2/11/2021</a:t>
            </a:fld>
            <a:endParaRPr lang="en-US"/>
          </a:p>
        </p:txBody>
      </p:sp>
      <p:sp>
        <p:nvSpPr>
          <p:cNvPr id="5" name="Footer Placeholder 4">
            <a:extLst>
              <a:ext uri="{FF2B5EF4-FFF2-40B4-BE49-F238E27FC236}">
                <a16:creationId xmlns:a16="http://schemas.microsoft.com/office/drawing/2014/main" id="{9E9835F9-0E13-4574-AC3B-DFEB65F5EFCD}"/>
              </a:ext>
            </a:extLst>
          </p:cNvPr>
          <p:cNvSpPr>
            <a:spLocks noGrp="1"/>
          </p:cNvSpPr>
          <p:nvPr>
            <p:ph type="ftr" sz="quarter" idx="11"/>
          </p:nvPr>
        </p:nvSpPr>
        <p:spPr/>
        <p:txBody>
          <a:bodyPr/>
          <a:lstStyle/>
          <a:p>
            <a:r>
              <a:rPr lang="en-US"/>
              <a:t>Copyright APTEC 2021</a:t>
            </a:r>
          </a:p>
        </p:txBody>
      </p:sp>
      <p:sp>
        <p:nvSpPr>
          <p:cNvPr id="6" name="Slide Number Placeholder 5">
            <a:extLst>
              <a:ext uri="{FF2B5EF4-FFF2-40B4-BE49-F238E27FC236}">
                <a16:creationId xmlns:a16="http://schemas.microsoft.com/office/drawing/2014/main" id="{5385D1F5-B180-47C9-A4AE-12F36663749F}"/>
              </a:ext>
            </a:extLst>
          </p:cNvPr>
          <p:cNvSpPr>
            <a:spLocks noGrp="1"/>
          </p:cNvSpPr>
          <p:nvPr>
            <p:ph type="sldNum" sz="quarter" idx="12"/>
          </p:nvPr>
        </p:nvSpPr>
        <p:spPr/>
        <p:txBody>
          <a:bodyPr/>
          <a:lstStyle/>
          <a:p>
            <a:fld id="{D4EB3046-3000-498D-A5F5-5A046F9B2065}" type="slidenum">
              <a:rPr lang="en-US" smtClean="0"/>
              <a:t>‹#›</a:t>
            </a:fld>
            <a:endParaRPr lang="en-US"/>
          </a:p>
        </p:txBody>
      </p:sp>
    </p:spTree>
    <p:extLst>
      <p:ext uri="{BB962C8B-B14F-4D97-AF65-F5344CB8AC3E}">
        <p14:creationId xmlns:p14="http://schemas.microsoft.com/office/powerpoint/2010/main" val="3510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5336-5052-4DFC-AF69-3DCE49B188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5DAB06-1009-4F20-9990-376D1DA93C7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DAA9E-D5B7-44FC-B22D-2F731D5F5E8F}"/>
              </a:ext>
            </a:extLst>
          </p:cNvPr>
          <p:cNvSpPr>
            <a:spLocks noGrp="1"/>
          </p:cNvSpPr>
          <p:nvPr>
            <p:ph type="dt" sz="half" idx="10"/>
          </p:nvPr>
        </p:nvSpPr>
        <p:spPr/>
        <p:txBody>
          <a:bodyPr/>
          <a:lstStyle/>
          <a:p>
            <a:fld id="{5E36160C-8B45-420A-8907-BEB2C3C9844C}" type="datetime1">
              <a:rPr lang="en-US" smtClean="0"/>
              <a:t>2/11/2021</a:t>
            </a:fld>
            <a:endParaRPr lang="en-US"/>
          </a:p>
        </p:txBody>
      </p:sp>
      <p:sp>
        <p:nvSpPr>
          <p:cNvPr id="5" name="Footer Placeholder 4">
            <a:extLst>
              <a:ext uri="{FF2B5EF4-FFF2-40B4-BE49-F238E27FC236}">
                <a16:creationId xmlns:a16="http://schemas.microsoft.com/office/drawing/2014/main" id="{4D58F723-15C0-4303-BA1D-B59819BD4368}"/>
              </a:ext>
            </a:extLst>
          </p:cNvPr>
          <p:cNvSpPr>
            <a:spLocks noGrp="1"/>
          </p:cNvSpPr>
          <p:nvPr>
            <p:ph type="ftr" sz="quarter" idx="11"/>
          </p:nvPr>
        </p:nvSpPr>
        <p:spPr/>
        <p:txBody>
          <a:bodyPr/>
          <a:lstStyle/>
          <a:p>
            <a:r>
              <a:rPr lang="en-US"/>
              <a:t>Copyright APTEC 2021</a:t>
            </a:r>
          </a:p>
        </p:txBody>
      </p:sp>
      <p:sp>
        <p:nvSpPr>
          <p:cNvPr id="6" name="Slide Number Placeholder 5">
            <a:extLst>
              <a:ext uri="{FF2B5EF4-FFF2-40B4-BE49-F238E27FC236}">
                <a16:creationId xmlns:a16="http://schemas.microsoft.com/office/drawing/2014/main" id="{42B356CA-F56A-46ED-BF32-038BBA5EB4E5}"/>
              </a:ext>
            </a:extLst>
          </p:cNvPr>
          <p:cNvSpPr>
            <a:spLocks noGrp="1"/>
          </p:cNvSpPr>
          <p:nvPr>
            <p:ph type="sldNum" sz="quarter" idx="12"/>
          </p:nvPr>
        </p:nvSpPr>
        <p:spPr/>
        <p:txBody>
          <a:bodyPr/>
          <a:lstStyle/>
          <a:p>
            <a:fld id="{D4EB3046-3000-498D-A5F5-5A046F9B2065}" type="slidenum">
              <a:rPr lang="en-US" smtClean="0"/>
              <a:t>‹#›</a:t>
            </a:fld>
            <a:endParaRPr lang="en-US"/>
          </a:p>
        </p:txBody>
      </p:sp>
    </p:spTree>
    <p:extLst>
      <p:ext uri="{BB962C8B-B14F-4D97-AF65-F5344CB8AC3E}">
        <p14:creationId xmlns:p14="http://schemas.microsoft.com/office/powerpoint/2010/main" val="4167658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A5DD9-D0D2-4300-BD5C-D9A64F1817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9473AC-62C6-400B-9D43-855D17369A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DBD3F3-DFE4-404D-B10F-A6A2CE1A6223}"/>
              </a:ext>
            </a:extLst>
          </p:cNvPr>
          <p:cNvSpPr>
            <a:spLocks noGrp="1"/>
          </p:cNvSpPr>
          <p:nvPr>
            <p:ph type="dt" sz="half" idx="10"/>
          </p:nvPr>
        </p:nvSpPr>
        <p:spPr/>
        <p:txBody>
          <a:bodyPr/>
          <a:lstStyle/>
          <a:p>
            <a:fld id="{A0C5DFC0-A5D5-4BFE-ADF7-06C61A2F2DEB}" type="datetime1">
              <a:rPr lang="en-US" smtClean="0"/>
              <a:t>2/11/2021</a:t>
            </a:fld>
            <a:endParaRPr lang="en-US"/>
          </a:p>
        </p:txBody>
      </p:sp>
      <p:sp>
        <p:nvSpPr>
          <p:cNvPr id="5" name="Footer Placeholder 4">
            <a:extLst>
              <a:ext uri="{FF2B5EF4-FFF2-40B4-BE49-F238E27FC236}">
                <a16:creationId xmlns:a16="http://schemas.microsoft.com/office/drawing/2014/main" id="{B03C5822-11A4-4AFD-9EE7-835491CAFC21}"/>
              </a:ext>
            </a:extLst>
          </p:cNvPr>
          <p:cNvSpPr>
            <a:spLocks noGrp="1"/>
          </p:cNvSpPr>
          <p:nvPr>
            <p:ph type="ftr" sz="quarter" idx="11"/>
          </p:nvPr>
        </p:nvSpPr>
        <p:spPr/>
        <p:txBody>
          <a:bodyPr/>
          <a:lstStyle/>
          <a:p>
            <a:r>
              <a:rPr lang="en-US"/>
              <a:t>Copyright APTEC 2021</a:t>
            </a:r>
          </a:p>
        </p:txBody>
      </p:sp>
      <p:sp>
        <p:nvSpPr>
          <p:cNvPr id="6" name="Slide Number Placeholder 5">
            <a:extLst>
              <a:ext uri="{FF2B5EF4-FFF2-40B4-BE49-F238E27FC236}">
                <a16:creationId xmlns:a16="http://schemas.microsoft.com/office/drawing/2014/main" id="{5EFB3AB6-0474-49AD-9040-5DC9BF6B0F3A}"/>
              </a:ext>
            </a:extLst>
          </p:cNvPr>
          <p:cNvSpPr>
            <a:spLocks noGrp="1"/>
          </p:cNvSpPr>
          <p:nvPr>
            <p:ph type="sldNum" sz="quarter" idx="12"/>
          </p:nvPr>
        </p:nvSpPr>
        <p:spPr/>
        <p:txBody>
          <a:bodyPr/>
          <a:lstStyle/>
          <a:p>
            <a:fld id="{D4EB3046-3000-498D-A5F5-5A046F9B2065}" type="slidenum">
              <a:rPr lang="en-US" smtClean="0"/>
              <a:t>‹#›</a:t>
            </a:fld>
            <a:endParaRPr lang="en-US"/>
          </a:p>
        </p:txBody>
      </p:sp>
    </p:spTree>
    <p:extLst>
      <p:ext uri="{BB962C8B-B14F-4D97-AF65-F5344CB8AC3E}">
        <p14:creationId xmlns:p14="http://schemas.microsoft.com/office/powerpoint/2010/main" val="248192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5FDB-6940-4AC4-A0B5-3DE0A766B7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2BBE8C-658A-4D1E-8320-636D9DB602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38A7F2-F2B6-4A88-8E7E-0CC542CF4E4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FC220C-F6B8-4978-BCC0-9B506125CF7D}"/>
              </a:ext>
            </a:extLst>
          </p:cNvPr>
          <p:cNvSpPr>
            <a:spLocks noGrp="1"/>
          </p:cNvSpPr>
          <p:nvPr>
            <p:ph type="dt" sz="half" idx="10"/>
          </p:nvPr>
        </p:nvSpPr>
        <p:spPr/>
        <p:txBody>
          <a:bodyPr/>
          <a:lstStyle/>
          <a:p>
            <a:fld id="{5D9E1ECC-A89F-4C38-A938-12BC7FF6A33A}" type="datetime1">
              <a:rPr lang="en-US" smtClean="0"/>
              <a:t>2/11/2021</a:t>
            </a:fld>
            <a:endParaRPr lang="en-US"/>
          </a:p>
        </p:txBody>
      </p:sp>
      <p:sp>
        <p:nvSpPr>
          <p:cNvPr id="6" name="Footer Placeholder 5">
            <a:extLst>
              <a:ext uri="{FF2B5EF4-FFF2-40B4-BE49-F238E27FC236}">
                <a16:creationId xmlns:a16="http://schemas.microsoft.com/office/drawing/2014/main" id="{C739D76A-A408-456B-AC13-27D4FB470C5C}"/>
              </a:ext>
            </a:extLst>
          </p:cNvPr>
          <p:cNvSpPr>
            <a:spLocks noGrp="1"/>
          </p:cNvSpPr>
          <p:nvPr>
            <p:ph type="ftr" sz="quarter" idx="11"/>
          </p:nvPr>
        </p:nvSpPr>
        <p:spPr/>
        <p:txBody>
          <a:bodyPr/>
          <a:lstStyle/>
          <a:p>
            <a:r>
              <a:rPr lang="en-US"/>
              <a:t>Copyright APTEC 2021</a:t>
            </a:r>
          </a:p>
        </p:txBody>
      </p:sp>
      <p:sp>
        <p:nvSpPr>
          <p:cNvPr id="7" name="Slide Number Placeholder 6">
            <a:extLst>
              <a:ext uri="{FF2B5EF4-FFF2-40B4-BE49-F238E27FC236}">
                <a16:creationId xmlns:a16="http://schemas.microsoft.com/office/drawing/2014/main" id="{30B4FB24-1B7E-4EB6-90E2-02899254C062}"/>
              </a:ext>
            </a:extLst>
          </p:cNvPr>
          <p:cNvSpPr>
            <a:spLocks noGrp="1"/>
          </p:cNvSpPr>
          <p:nvPr>
            <p:ph type="sldNum" sz="quarter" idx="12"/>
          </p:nvPr>
        </p:nvSpPr>
        <p:spPr/>
        <p:txBody>
          <a:bodyPr/>
          <a:lstStyle/>
          <a:p>
            <a:fld id="{D4EB3046-3000-498D-A5F5-5A046F9B2065}" type="slidenum">
              <a:rPr lang="en-US" smtClean="0"/>
              <a:t>‹#›</a:t>
            </a:fld>
            <a:endParaRPr lang="en-US"/>
          </a:p>
        </p:txBody>
      </p:sp>
    </p:spTree>
    <p:extLst>
      <p:ext uri="{BB962C8B-B14F-4D97-AF65-F5344CB8AC3E}">
        <p14:creationId xmlns:p14="http://schemas.microsoft.com/office/powerpoint/2010/main" val="166727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20615-7EA3-48C8-8775-3601F362FC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FD18FC-1535-4BD0-9F61-256A18178B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D4DDF8-7915-4577-9493-6CB97622263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286E18-87FE-4E3A-AB36-A3D811397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1B36AF-AF22-4B44-84C2-A07528A7D1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57D7EE-E221-44F3-B0E3-95DF1F77FE84}"/>
              </a:ext>
            </a:extLst>
          </p:cNvPr>
          <p:cNvSpPr>
            <a:spLocks noGrp="1"/>
          </p:cNvSpPr>
          <p:nvPr>
            <p:ph type="dt" sz="half" idx="10"/>
          </p:nvPr>
        </p:nvSpPr>
        <p:spPr/>
        <p:txBody>
          <a:bodyPr/>
          <a:lstStyle/>
          <a:p>
            <a:fld id="{72E9163F-9622-4420-A49B-25E376C9D4A8}" type="datetime1">
              <a:rPr lang="en-US" smtClean="0"/>
              <a:t>2/11/2021</a:t>
            </a:fld>
            <a:endParaRPr lang="en-US"/>
          </a:p>
        </p:txBody>
      </p:sp>
      <p:sp>
        <p:nvSpPr>
          <p:cNvPr id="8" name="Footer Placeholder 7">
            <a:extLst>
              <a:ext uri="{FF2B5EF4-FFF2-40B4-BE49-F238E27FC236}">
                <a16:creationId xmlns:a16="http://schemas.microsoft.com/office/drawing/2014/main" id="{0DC6142F-80E0-4F92-897C-91DB21C913C6}"/>
              </a:ext>
            </a:extLst>
          </p:cNvPr>
          <p:cNvSpPr>
            <a:spLocks noGrp="1"/>
          </p:cNvSpPr>
          <p:nvPr>
            <p:ph type="ftr" sz="quarter" idx="11"/>
          </p:nvPr>
        </p:nvSpPr>
        <p:spPr/>
        <p:txBody>
          <a:bodyPr/>
          <a:lstStyle/>
          <a:p>
            <a:r>
              <a:rPr lang="en-US"/>
              <a:t>Copyright APTEC 2021</a:t>
            </a:r>
          </a:p>
        </p:txBody>
      </p:sp>
      <p:sp>
        <p:nvSpPr>
          <p:cNvPr id="9" name="Slide Number Placeholder 8">
            <a:extLst>
              <a:ext uri="{FF2B5EF4-FFF2-40B4-BE49-F238E27FC236}">
                <a16:creationId xmlns:a16="http://schemas.microsoft.com/office/drawing/2014/main" id="{F28B987C-22B5-4DEC-86D3-D7D297B9952D}"/>
              </a:ext>
            </a:extLst>
          </p:cNvPr>
          <p:cNvSpPr>
            <a:spLocks noGrp="1"/>
          </p:cNvSpPr>
          <p:nvPr>
            <p:ph type="sldNum" sz="quarter" idx="12"/>
          </p:nvPr>
        </p:nvSpPr>
        <p:spPr/>
        <p:txBody>
          <a:bodyPr/>
          <a:lstStyle/>
          <a:p>
            <a:fld id="{D4EB3046-3000-498D-A5F5-5A046F9B2065}" type="slidenum">
              <a:rPr lang="en-US" smtClean="0"/>
              <a:t>‹#›</a:t>
            </a:fld>
            <a:endParaRPr lang="en-US"/>
          </a:p>
        </p:txBody>
      </p:sp>
    </p:spTree>
    <p:extLst>
      <p:ext uri="{BB962C8B-B14F-4D97-AF65-F5344CB8AC3E}">
        <p14:creationId xmlns:p14="http://schemas.microsoft.com/office/powerpoint/2010/main" val="78663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4D45-B1C6-4BD9-90DA-01791C97C5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7E5698-6C76-44A4-B709-6F870D433A18}"/>
              </a:ext>
            </a:extLst>
          </p:cNvPr>
          <p:cNvSpPr>
            <a:spLocks noGrp="1"/>
          </p:cNvSpPr>
          <p:nvPr>
            <p:ph type="dt" sz="half" idx="10"/>
          </p:nvPr>
        </p:nvSpPr>
        <p:spPr/>
        <p:txBody>
          <a:bodyPr/>
          <a:lstStyle/>
          <a:p>
            <a:fld id="{9DA13B71-2A40-4817-8276-B2523D218530}" type="datetime1">
              <a:rPr lang="en-US" smtClean="0"/>
              <a:t>2/11/2021</a:t>
            </a:fld>
            <a:endParaRPr lang="en-US"/>
          </a:p>
        </p:txBody>
      </p:sp>
      <p:sp>
        <p:nvSpPr>
          <p:cNvPr id="4" name="Footer Placeholder 3">
            <a:extLst>
              <a:ext uri="{FF2B5EF4-FFF2-40B4-BE49-F238E27FC236}">
                <a16:creationId xmlns:a16="http://schemas.microsoft.com/office/drawing/2014/main" id="{E7FA5CBA-D4DE-4905-9A1D-2D9E88AF0D4B}"/>
              </a:ext>
            </a:extLst>
          </p:cNvPr>
          <p:cNvSpPr>
            <a:spLocks noGrp="1"/>
          </p:cNvSpPr>
          <p:nvPr>
            <p:ph type="ftr" sz="quarter" idx="11"/>
          </p:nvPr>
        </p:nvSpPr>
        <p:spPr/>
        <p:txBody>
          <a:bodyPr/>
          <a:lstStyle/>
          <a:p>
            <a:r>
              <a:rPr lang="en-US"/>
              <a:t>Copyright APTEC 2021</a:t>
            </a:r>
          </a:p>
        </p:txBody>
      </p:sp>
      <p:sp>
        <p:nvSpPr>
          <p:cNvPr id="5" name="Slide Number Placeholder 4">
            <a:extLst>
              <a:ext uri="{FF2B5EF4-FFF2-40B4-BE49-F238E27FC236}">
                <a16:creationId xmlns:a16="http://schemas.microsoft.com/office/drawing/2014/main" id="{227B4B67-1D5D-45C7-AFB3-FB955E18C7B5}"/>
              </a:ext>
            </a:extLst>
          </p:cNvPr>
          <p:cNvSpPr>
            <a:spLocks noGrp="1"/>
          </p:cNvSpPr>
          <p:nvPr>
            <p:ph type="sldNum" sz="quarter" idx="12"/>
          </p:nvPr>
        </p:nvSpPr>
        <p:spPr/>
        <p:txBody>
          <a:bodyPr/>
          <a:lstStyle/>
          <a:p>
            <a:fld id="{D4EB3046-3000-498D-A5F5-5A046F9B2065}" type="slidenum">
              <a:rPr lang="en-US" smtClean="0"/>
              <a:t>‹#›</a:t>
            </a:fld>
            <a:endParaRPr lang="en-US"/>
          </a:p>
        </p:txBody>
      </p:sp>
    </p:spTree>
    <p:extLst>
      <p:ext uri="{BB962C8B-B14F-4D97-AF65-F5344CB8AC3E}">
        <p14:creationId xmlns:p14="http://schemas.microsoft.com/office/powerpoint/2010/main" val="2006720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24B622-201F-4EB9-A3B8-E5FA88AA34FE}"/>
              </a:ext>
            </a:extLst>
          </p:cNvPr>
          <p:cNvSpPr>
            <a:spLocks noGrp="1"/>
          </p:cNvSpPr>
          <p:nvPr>
            <p:ph type="dt" sz="half" idx="10"/>
          </p:nvPr>
        </p:nvSpPr>
        <p:spPr/>
        <p:txBody>
          <a:bodyPr/>
          <a:lstStyle/>
          <a:p>
            <a:fld id="{E3EB22CF-D5A0-4F6A-8D4A-F8517ABDF2BD}" type="datetime1">
              <a:rPr lang="en-US" smtClean="0"/>
              <a:t>2/11/2021</a:t>
            </a:fld>
            <a:endParaRPr lang="en-US"/>
          </a:p>
        </p:txBody>
      </p:sp>
      <p:sp>
        <p:nvSpPr>
          <p:cNvPr id="3" name="Footer Placeholder 2">
            <a:extLst>
              <a:ext uri="{FF2B5EF4-FFF2-40B4-BE49-F238E27FC236}">
                <a16:creationId xmlns:a16="http://schemas.microsoft.com/office/drawing/2014/main" id="{8DE186E5-F070-4622-8FC8-6703EA2913AA}"/>
              </a:ext>
            </a:extLst>
          </p:cNvPr>
          <p:cNvSpPr>
            <a:spLocks noGrp="1"/>
          </p:cNvSpPr>
          <p:nvPr>
            <p:ph type="ftr" sz="quarter" idx="11"/>
          </p:nvPr>
        </p:nvSpPr>
        <p:spPr/>
        <p:txBody>
          <a:bodyPr/>
          <a:lstStyle/>
          <a:p>
            <a:r>
              <a:rPr lang="en-US"/>
              <a:t>Copyright APTEC 2021</a:t>
            </a:r>
          </a:p>
        </p:txBody>
      </p:sp>
      <p:sp>
        <p:nvSpPr>
          <p:cNvPr id="4" name="Slide Number Placeholder 3">
            <a:extLst>
              <a:ext uri="{FF2B5EF4-FFF2-40B4-BE49-F238E27FC236}">
                <a16:creationId xmlns:a16="http://schemas.microsoft.com/office/drawing/2014/main" id="{F8D18FE0-641D-4E32-9208-ECB7136E92EB}"/>
              </a:ext>
            </a:extLst>
          </p:cNvPr>
          <p:cNvSpPr>
            <a:spLocks noGrp="1"/>
          </p:cNvSpPr>
          <p:nvPr>
            <p:ph type="sldNum" sz="quarter" idx="12"/>
          </p:nvPr>
        </p:nvSpPr>
        <p:spPr/>
        <p:txBody>
          <a:bodyPr/>
          <a:lstStyle/>
          <a:p>
            <a:fld id="{D4EB3046-3000-498D-A5F5-5A046F9B2065}" type="slidenum">
              <a:rPr lang="en-US" smtClean="0"/>
              <a:t>‹#›</a:t>
            </a:fld>
            <a:endParaRPr lang="en-US"/>
          </a:p>
        </p:txBody>
      </p:sp>
    </p:spTree>
    <p:extLst>
      <p:ext uri="{BB962C8B-B14F-4D97-AF65-F5344CB8AC3E}">
        <p14:creationId xmlns:p14="http://schemas.microsoft.com/office/powerpoint/2010/main" val="3649739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BA09A-80D2-41A5-A20C-33DE49C714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D1111A-04F3-41D8-83F3-DD6A504F9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4249B5-042E-436E-8ACD-563819D079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208A80-BBB2-4D5E-9354-80C6BF7D1E27}"/>
              </a:ext>
            </a:extLst>
          </p:cNvPr>
          <p:cNvSpPr>
            <a:spLocks noGrp="1"/>
          </p:cNvSpPr>
          <p:nvPr>
            <p:ph type="dt" sz="half" idx="10"/>
          </p:nvPr>
        </p:nvSpPr>
        <p:spPr/>
        <p:txBody>
          <a:bodyPr/>
          <a:lstStyle/>
          <a:p>
            <a:fld id="{3BBEA683-3E4F-44BB-984B-FAAE977A77E9}" type="datetime1">
              <a:rPr lang="en-US" smtClean="0"/>
              <a:t>2/11/2021</a:t>
            </a:fld>
            <a:endParaRPr lang="en-US"/>
          </a:p>
        </p:txBody>
      </p:sp>
      <p:sp>
        <p:nvSpPr>
          <p:cNvPr id="6" name="Footer Placeholder 5">
            <a:extLst>
              <a:ext uri="{FF2B5EF4-FFF2-40B4-BE49-F238E27FC236}">
                <a16:creationId xmlns:a16="http://schemas.microsoft.com/office/drawing/2014/main" id="{FE773349-A57C-4DF5-8385-707781315C44}"/>
              </a:ext>
            </a:extLst>
          </p:cNvPr>
          <p:cNvSpPr>
            <a:spLocks noGrp="1"/>
          </p:cNvSpPr>
          <p:nvPr>
            <p:ph type="ftr" sz="quarter" idx="11"/>
          </p:nvPr>
        </p:nvSpPr>
        <p:spPr/>
        <p:txBody>
          <a:bodyPr/>
          <a:lstStyle/>
          <a:p>
            <a:r>
              <a:rPr lang="en-US"/>
              <a:t>Copyright APTEC 2021</a:t>
            </a:r>
          </a:p>
        </p:txBody>
      </p:sp>
      <p:sp>
        <p:nvSpPr>
          <p:cNvPr id="7" name="Slide Number Placeholder 6">
            <a:extLst>
              <a:ext uri="{FF2B5EF4-FFF2-40B4-BE49-F238E27FC236}">
                <a16:creationId xmlns:a16="http://schemas.microsoft.com/office/drawing/2014/main" id="{17BD1266-821E-4019-8B8E-47D908987DB0}"/>
              </a:ext>
            </a:extLst>
          </p:cNvPr>
          <p:cNvSpPr>
            <a:spLocks noGrp="1"/>
          </p:cNvSpPr>
          <p:nvPr>
            <p:ph type="sldNum" sz="quarter" idx="12"/>
          </p:nvPr>
        </p:nvSpPr>
        <p:spPr/>
        <p:txBody>
          <a:bodyPr/>
          <a:lstStyle/>
          <a:p>
            <a:fld id="{D4EB3046-3000-498D-A5F5-5A046F9B2065}" type="slidenum">
              <a:rPr lang="en-US" smtClean="0"/>
              <a:t>‹#›</a:t>
            </a:fld>
            <a:endParaRPr lang="en-US"/>
          </a:p>
        </p:txBody>
      </p:sp>
    </p:spTree>
    <p:extLst>
      <p:ext uri="{BB962C8B-B14F-4D97-AF65-F5344CB8AC3E}">
        <p14:creationId xmlns:p14="http://schemas.microsoft.com/office/powerpoint/2010/main" val="389896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48D73-C3AD-42AA-ADE3-E91441D0D2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E3EAE4-D504-4DEF-B910-11D051CE42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36B548-796A-427F-9DEF-EDAB7188C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74BA19-84E0-448D-8A2D-0D11A27BDBD6}"/>
              </a:ext>
            </a:extLst>
          </p:cNvPr>
          <p:cNvSpPr>
            <a:spLocks noGrp="1"/>
          </p:cNvSpPr>
          <p:nvPr>
            <p:ph type="dt" sz="half" idx="10"/>
          </p:nvPr>
        </p:nvSpPr>
        <p:spPr/>
        <p:txBody>
          <a:bodyPr/>
          <a:lstStyle/>
          <a:p>
            <a:fld id="{B4DAECF6-0578-4CBE-9D9D-91C8B0D7806C}" type="datetime1">
              <a:rPr lang="en-US" smtClean="0"/>
              <a:t>2/11/2021</a:t>
            </a:fld>
            <a:endParaRPr lang="en-US"/>
          </a:p>
        </p:txBody>
      </p:sp>
      <p:sp>
        <p:nvSpPr>
          <p:cNvPr id="6" name="Footer Placeholder 5">
            <a:extLst>
              <a:ext uri="{FF2B5EF4-FFF2-40B4-BE49-F238E27FC236}">
                <a16:creationId xmlns:a16="http://schemas.microsoft.com/office/drawing/2014/main" id="{DE926EC6-625D-4193-905D-A18C77BFB53C}"/>
              </a:ext>
            </a:extLst>
          </p:cNvPr>
          <p:cNvSpPr>
            <a:spLocks noGrp="1"/>
          </p:cNvSpPr>
          <p:nvPr>
            <p:ph type="ftr" sz="quarter" idx="11"/>
          </p:nvPr>
        </p:nvSpPr>
        <p:spPr/>
        <p:txBody>
          <a:bodyPr/>
          <a:lstStyle/>
          <a:p>
            <a:r>
              <a:rPr lang="en-US"/>
              <a:t>Copyright APTEC 2021</a:t>
            </a:r>
          </a:p>
        </p:txBody>
      </p:sp>
      <p:sp>
        <p:nvSpPr>
          <p:cNvPr id="7" name="Slide Number Placeholder 6">
            <a:extLst>
              <a:ext uri="{FF2B5EF4-FFF2-40B4-BE49-F238E27FC236}">
                <a16:creationId xmlns:a16="http://schemas.microsoft.com/office/drawing/2014/main" id="{293DB24E-34A0-4E91-A4D6-F2326708BF74}"/>
              </a:ext>
            </a:extLst>
          </p:cNvPr>
          <p:cNvSpPr>
            <a:spLocks noGrp="1"/>
          </p:cNvSpPr>
          <p:nvPr>
            <p:ph type="sldNum" sz="quarter" idx="12"/>
          </p:nvPr>
        </p:nvSpPr>
        <p:spPr/>
        <p:txBody>
          <a:bodyPr/>
          <a:lstStyle/>
          <a:p>
            <a:fld id="{D4EB3046-3000-498D-A5F5-5A046F9B2065}" type="slidenum">
              <a:rPr lang="en-US" smtClean="0"/>
              <a:t>‹#›</a:t>
            </a:fld>
            <a:endParaRPr lang="en-US"/>
          </a:p>
        </p:txBody>
      </p:sp>
    </p:spTree>
    <p:extLst>
      <p:ext uri="{BB962C8B-B14F-4D97-AF65-F5344CB8AC3E}">
        <p14:creationId xmlns:p14="http://schemas.microsoft.com/office/powerpoint/2010/main" val="533995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06AA7F-6FC1-42D4-A26F-1A6E6989DD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46671-DE36-4452-AD70-11CF3E01CA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F56D67-BF11-41F9-9EF8-621B2FB9A7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DC68E-B29E-427D-AF87-21BED9B21CB7}" type="datetime1">
              <a:rPr lang="en-US" smtClean="0"/>
              <a:t>2/11/2021</a:t>
            </a:fld>
            <a:endParaRPr lang="en-US"/>
          </a:p>
        </p:txBody>
      </p:sp>
      <p:sp>
        <p:nvSpPr>
          <p:cNvPr id="5" name="Footer Placeholder 4">
            <a:extLst>
              <a:ext uri="{FF2B5EF4-FFF2-40B4-BE49-F238E27FC236}">
                <a16:creationId xmlns:a16="http://schemas.microsoft.com/office/drawing/2014/main" id="{6C014EBA-B8E1-4A41-802F-CCCE25158C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APTEC 2021</a:t>
            </a:r>
          </a:p>
        </p:txBody>
      </p:sp>
      <p:sp>
        <p:nvSpPr>
          <p:cNvPr id="6" name="Slide Number Placeholder 5">
            <a:extLst>
              <a:ext uri="{FF2B5EF4-FFF2-40B4-BE49-F238E27FC236}">
                <a16:creationId xmlns:a16="http://schemas.microsoft.com/office/drawing/2014/main" id="{7B21F513-B9D0-4BC8-8226-72C2AC7B55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B3046-3000-498D-A5F5-5A046F9B2065}" type="slidenum">
              <a:rPr lang="en-US" smtClean="0"/>
              <a:t>‹#›</a:t>
            </a:fld>
            <a:endParaRPr lang="en-US"/>
          </a:p>
        </p:txBody>
      </p:sp>
    </p:spTree>
    <p:extLst>
      <p:ext uri="{BB962C8B-B14F-4D97-AF65-F5344CB8AC3E}">
        <p14:creationId xmlns:p14="http://schemas.microsoft.com/office/powerpoint/2010/main" val="193283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5.bin"/><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3.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andfonline.com/doi/full/10.1080/00222348.2016.1256182" TargetMode="External"/><Relationship Id="rId2" Type="http://schemas.openxmlformats.org/officeDocument/2006/relationships/hyperlink" Target="https://doi.org/10.1016/0016-7037(57)90022-4"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oleObject" Target="../embeddings/oleObject3.bin"/><Relationship Id="rId7" Type="http://schemas.openxmlformats.org/officeDocument/2006/relationships/hyperlink" Target="http://macro.lsu.edu/howto/guide/guide.do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appliedpolymertechnology.org/uploads/1/0/8/8/108867241/guide.doc" TargetMode="External"/><Relationship Id="rId11" Type="http://schemas.openxmlformats.org/officeDocument/2006/relationships/image" Target="../media/image7.wmf"/><Relationship Id="rId5" Type="http://schemas.openxmlformats.org/officeDocument/2006/relationships/image" Target="../media/image4.png"/><Relationship Id="rId10" Type="http://schemas.openxmlformats.org/officeDocument/2006/relationships/oleObject" Target="../embeddings/oleObject4.bin"/><Relationship Id="rId4" Type="http://schemas.openxmlformats.org/officeDocument/2006/relationships/image" Target="../media/image3.wmf"/><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www2.humboldt.edu/scimus/RefracExhibit/SpecDesc/Differ_Ref.htm"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B9D7-C37B-4652-A15D-7E7D0289FE25}"/>
              </a:ext>
            </a:extLst>
          </p:cNvPr>
          <p:cNvSpPr>
            <a:spLocks noGrp="1"/>
          </p:cNvSpPr>
          <p:nvPr>
            <p:ph type="ctrTitle"/>
          </p:nvPr>
        </p:nvSpPr>
        <p:spPr>
          <a:xfrm>
            <a:off x="1125793" y="156344"/>
            <a:ext cx="9144000" cy="2387600"/>
          </a:xfrm>
        </p:spPr>
        <p:txBody>
          <a:bodyPr/>
          <a:lstStyle/>
          <a:p>
            <a:r>
              <a:rPr lang="en-US" i="1" dirty="0" err="1">
                <a:solidFill>
                  <a:srgbClr val="0070C0"/>
                </a:solidFill>
              </a:rPr>
              <a:t>dn</a:t>
            </a:r>
            <a:r>
              <a:rPr lang="en-US" i="1" dirty="0">
                <a:solidFill>
                  <a:srgbClr val="0070C0"/>
                </a:solidFill>
              </a:rPr>
              <a:t>/dc  </a:t>
            </a:r>
            <a:br>
              <a:rPr lang="en-US" dirty="0"/>
            </a:br>
            <a:r>
              <a:rPr lang="en-US" dirty="0"/>
              <a:t>a gateway parameter</a:t>
            </a:r>
          </a:p>
        </p:txBody>
      </p:sp>
      <p:sp>
        <p:nvSpPr>
          <p:cNvPr id="3" name="Subtitle 2">
            <a:extLst>
              <a:ext uri="{FF2B5EF4-FFF2-40B4-BE49-F238E27FC236}">
                <a16:creationId xmlns:a16="http://schemas.microsoft.com/office/drawing/2014/main" id="{C442D473-F305-4ADE-8C5B-079FA52DE277}"/>
              </a:ext>
            </a:extLst>
          </p:cNvPr>
          <p:cNvSpPr>
            <a:spLocks noGrp="1"/>
          </p:cNvSpPr>
          <p:nvPr>
            <p:ph type="subTitle" idx="1"/>
          </p:nvPr>
        </p:nvSpPr>
        <p:spPr>
          <a:xfrm>
            <a:off x="1125793" y="2636018"/>
            <a:ext cx="9144000" cy="3536181"/>
          </a:xfrm>
        </p:spPr>
        <p:txBody>
          <a:bodyPr>
            <a:normAutofit/>
          </a:bodyPr>
          <a:lstStyle/>
          <a:p>
            <a:r>
              <a:rPr lang="en-US" dirty="0"/>
              <a:t>also known as Specific Refractive Index Increment (</a:t>
            </a:r>
            <a:r>
              <a:rPr lang="en-US" dirty="0" err="1"/>
              <a:t>s.r.i.i</a:t>
            </a:r>
            <a:r>
              <a:rPr lang="en-US" dirty="0"/>
              <a:t>.)</a:t>
            </a:r>
          </a:p>
          <a:p>
            <a:r>
              <a:rPr lang="en-US" dirty="0"/>
              <a:t>sometimes given the symbol </a:t>
            </a:r>
            <a:r>
              <a:rPr lang="en-US" dirty="0">
                <a:latin typeface="Symbol" panose="05050102010706020507" pitchFamily="18" charset="2"/>
              </a:rPr>
              <a:t>n</a:t>
            </a:r>
            <a:r>
              <a:rPr lang="en-US" dirty="0"/>
              <a:t> (probably a bad symbol choice)</a:t>
            </a:r>
          </a:p>
          <a:p>
            <a:endParaRPr lang="en-US" dirty="0"/>
          </a:p>
          <a:p>
            <a:r>
              <a:rPr lang="en-US" i="1" dirty="0"/>
              <a:t>n</a:t>
            </a:r>
            <a:r>
              <a:rPr lang="en-US" dirty="0"/>
              <a:t> = refractive index (unitless)</a:t>
            </a:r>
          </a:p>
          <a:p>
            <a:r>
              <a:rPr lang="en-US" i="1" dirty="0"/>
              <a:t>c</a:t>
            </a:r>
            <a:r>
              <a:rPr lang="en-US" dirty="0"/>
              <a:t> = polymer concentration (g/mL)</a:t>
            </a:r>
          </a:p>
          <a:p>
            <a:endParaRPr lang="en-US" dirty="0"/>
          </a:p>
          <a:p>
            <a:r>
              <a:rPr lang="en-US" i="1" dirty="0" err="1"/>
              <a:t>dn</a:t>
            </a:r>
            <a:r>
              <a:rPr lang="en-US" i="1" dirty="0"/>
              <a:t>/dc </a:t>
            </a:r>
            <a:r>
              <a:rPr lang="en-US" dirty="0"/>
              <a:t>has units of mL/g</a:t>
            </a:r>
          </a:p>
        </p:txBody>
      </p:sp>
      <p:sp>
        <p:nvSpPr>
          <p:cNvPr id="4" name="Footer Placeholder 3">
            <a:extLst>
              <a:ext uri="{FF2B5EF4-FFF2-40B4-BE49-F238E27FC236}">
                <a16:creationId xmlns:a16="http://schemas.microsoft.com/office/drawing/2014/main" id="{0D069B78-9ABC-4E76-BBD3-921836484FA1}"/>
              </a:ext>
            </a:extLst>
          </p:cNvPr>
          <p:cNvSpPr>
            <a:spLocks noGrp="1"/>
          </p:cNvSpPr>
          <p:nvPr>
            <p:ph type="ftr" sz="quarter" idx="11"/>
          </p:nvPr>
        </p:nvSpPr>
        <p:spPr/>
        <p:txBody>
          <a:bodyPr/>
          <a:lstStyle/>
          <a:p>
            <a:r>
              <a:rPr lang="en-US"/>
              <a:t>Copyright APTEC 2021</a:t>
            </a:r>
          </a:p>
        </p:txBody>
      </p:sp>
      <p:sp>
        <p:nvSpPr>
          <p:cNvPr id="5" name="Slide Number Placeholder 4">
            <a:extLst>
              <a:ext uri="{FF2B5EF4-FFF2-40B4-BE49-F238E27FC236}">
                <a16:creationId xmlns:a16="http://schemas.microsoft.com/office/drawing/2014/main" id="{98183A5C-67C9-4F53-8FA4-79297885A072}"/>
              </a:ext>
            </a:extLst>
          </p:cNvPr>
          <p:cNvSpPr>
            <a:spLocks noGrp="1"/>
          </p:cNvSpPr>
          <p:nvPr>
            <p:ph type="sldNum" sz="quarter" idx="12"/>
          </p:nvPr>
        </p:nvSpPr>
        <p:spPr/>
        <p:txBody>
          <a:bodyPr/>
          <a:lstStyle/>
          <a:p>
            <a:fld id="{D4EB3046-3000-498D-A5F5-5A046F9B2065}" type="slidenum">
              <a:rPr lang="en-US" smtClean="0"/>
              <a:t>1</a:t>
            </a:fld>
            <a:endParaRPr lang="en-US"/>
          </a:p>
        </p:txBody>
      </p:sp>
    </p:spTree>
    <p:extLst>
      <p:ext uri="{BB962C8B-B14F-4D97-AF65-F5344CB8AC3E}">
        <p14:creationId xmlns:p14="http://schemas.microsoft.com/office/powerpoint/2010/main" val="2645194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8B62D03E-2E6A-40CC-BCC5-6A9137D4EF4A}"/>
              </a:ext>
            </a:extLst>
          </p:cNvPr>
          <p:cNvGraphicFramePr>
            <a:graphicFrameLocks noChangeAspect="1"/>
          </p:cNvGraphicFramePr>
          <p:nvPr>
            <p:extLst>
              <p:ext uri="{D42A27DB-BD31-4B8C-83A1-F6EECF244321}">
                <p14:modId xmlns:p14="http://schemas.microsoft.com/office/powerpoint/2010/main" val="846941410"/>
              </p:ext>
            </p:extLst>
          </p:nvPr>
        </p:nvGraphicFramePr>
        <p:xfrm>
          <a:off x="2117391" y="1056640"/>
          <a:ext cx="3308684" cy="970915"/>
        </p:xfrm>
        <a:graphic>
          <a:graphicData uri="http://schemas.openxmlformats.org/presentationml/2006/ole">
            <mc:AlternateContent xmlns:mc="http://schemas.openxmlformats.org/markup-compatibility/2006">
              <mc:Choice xmlns:v="urn:schemas-microsoft-com:vml" Requires="v">
                <p:oleObj name="Equation" r:id="rId2" imgW="1526038" imgH="448314" progId="Equation.DSMT4">
                  <p:embed/>
                </p:oleObj>
              </mc:Choice>
              <mc:Fallback>
                <p:oleObj name="Equation" r:id="rId2" imgW="1526038" imgH="448314" progId="Equation.DSMT4">
                  <p:embed/>
                  <p:pic>
                    <p:nvPicPr>
                      <p:cNvPr id="0" name=""/>
                      <p:cNvPicPr/>
                      <p:nvPr/>
                    </p:nvPicPr>
                    <p:blipFill>
                      <a:blip r:embed="rId3"/>
                      <a:stretch>
                        <a:fillRect/>
                      </a:stretch>
                    </p:blipFill>
                    <p:spPr>
                      <a:xfrm>
                        <a:off x="2117391" y="1056640"/>
                        <a:ext cx="3308684" cy="970915"/>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88800537-0CFD-4CA1-8F3A-92611767ABC9}"/>
              </a:ext>
            </a:extLst>
          </p:cNvPr>
          <p:cNvPicPr>
            <a:picLocks noChangeAspect="1"/>
          </p:cNvPicPr>
          <p:nvPr/>
        </p:nvPicPr>
        <p:blipFill>
          <a:blip r:embed="rId4"/>
          <a:stretch>
            <a:fillRect/>
          </a:stretch>
        </p:blipFill>
        <p:spPr>
          <a:xfrm>
            <a:off x="1614555" y="2555986"/>
            <a:ext cx="8116433" cy="1343212"/>
          </a:xfrm>
          <a:prstGeom prst="rect">
            <a:avLst/>
          </a:prstGeom>
        </p:spPr>
      </p:pic>
      <p:sp>
        <p:nvSpPr>
          <p:cNvPr id="20" name="TextBox 19">
            <a:extLst>
              <a:ext uri="{FF2B5EF4-FFF2-40B4-BE49-F238E27FC236}">
                <a16:creationId xmlns:a16="http://schemas.microsoft.com/office/drawing/2014/main" id="{6D8F8CCB-B029-49BA-A889-580C75AF2D0D}"/>
              </a:ext>
            </a:extLst>
          </p:cNvPr>
          <p:cNvSpPr txBox="1"/>
          <p:nvPr/>
        </p:nvSpPr>
        <p:spPr>
          <a:xfrm>
            <a:off x="960441" y="367451"/>
            <a:ext cx="2226763" cy="523220"/>
          </a:xfrm>
          <a:prstGeom prst="rect">
            <a:avLst/>
          </a:prstGeom>
          <a:noFill/>
        </p:spPr>
        <p:txBody>
          <a:bodyPr wrap="none" rtlCol="0">
            <a:spAutoFit/>
          </a:bodyPr>
          <a:lstStyle/>
          <a:p>
            <a:r>
              <a:rPr lang="en-US" sz="2800" dirty="0"/>
              <a:t>What </a:t>
            </a:r>
            <a:r>
              <a:rPr lang="en-US" sz="2800" i="1" dirty="0" err="1"/>
              <a:t>dn</a:t>
            </a:r>
            <a:r>
              <a:rPr lang="en-US" sz="2800" i="1" dirty="0"/>
              <a:t>/dc</a:t>
            </a:r>
            <a:r>
              <a:rPr lang="en-US" sz="2800" dirty="0"/>
              <a:t> is</a:t>
            </a:r>
          </a:p>
        </p:txBody>
      </p:sp>
      <p:grpSp>
        <p:nvGrpSpPr>
          <p:cNvPr id="24" name="Group 23">
            <a:extLst>
              <a:ext uri="{FF2B5EF4-FFF2-40B4-BE49-F238E27FC236}">
                <a16:creationId xmlns:a16="http://schemas.microsoft.com/office/drawing/2014/main" id="{74B922D1-B94D-4114-9A0B-653DC2F436F9}"/>
              </a:ext>
            </a:extLst>
          </p:cNvPr>
          <p:cNvGrpSpPr/>
          <p:nvPr/>
        </p:nvGrpSpPr>
        <p:grpSpPr>
          <a:xfrm>
            <a:off x="294475" y="1585071"/>
            <a:ext cx="2062809" cy="651622"/>
            <a:chOff x="294475" y="1585071"/>
            <a:chExt cx="2062809" cy="651622"/>
          </a:xfrm>
        </p:grpSpPr>
        <p:cxnSp>
          <p:nvCxnSpPr>
            <p:cNvPr id="22" name="Straight Arrow Connector 21">
              <a:extLst>
                <a:ext uri="{FF2B5EF4-FFF2-40B4-BE49-F238E27FC236}">
                  <a16:creationId xmlns:a16="http://schemas.microsoft.com/office/drawing/2014/main" id="{B64F9168-A01C-4541-A7BA-65FE5F4398E0}"/>
                </a:ext>
              </a:extLst>
            </p:cNvPr>
            <p:cNvCxnSpPr/>
            <p:nvPr/>
          </p:nvCxnSpPr>
          <p:spPr>
            <a:xfrm flipV="1">
              <a:off x="1325880" y="1585071"/>
              <a:ext cx="791511" cy="2808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BCD05CA-B9F4-416A-B0E3-C61436A36107}"/>
                </a:ext>
              </a:extLst>
            </p:cNvPr>
            <p:cNvSpPr txBox="1"/>
            <p:nvPr/>
          </p:nvSpPr>
          <p:spPr>
            <a:xfrm>
              <a:off x="294475" y="1867361"/>
              <a:ext cx="2062809" cy="369332"/>
            </a:xfrm>
            <a:prstGeom prst="rect">
              <a:avLst/>
            </a:prstGeom>
            <a:ln w="38100">
              <a:tailEnd type="triangle"/>
            </a:ln>
          </p:spPr>
          <p:style>
            <a:lnRef idx="1">
              <a:schemeClr val="accent1"/>
            </a:lnRef>
            <a:fillRef idx="0">
              <a:schemeClr val="accent1"/>
            </a:fillRef>
            <a:effectRef idx="0">
              <a:schemeClr val="accent1"/>
            </a:effectRef>
            <a:fontRef idx="minor">
              <a:schemeClr val="tx1"/>
            </a:fontRef>
          </p:style>
          <p:txBody>
            <a:bodyPr wrap="none" rtlCol="0">
              <a:spAutoFit/>
            </a:bodyPr>
            <a:lstStyle/>
            <a:p>
              <a:r>
                <a:rPr lang="en-US" dirty="0"/>
                <a:t>Unfortunate symbol</a:t>
              </a:r>
            </a:p>
          </p:txBody>
        </p:sp>
      </p:grpSp>
      <p:sp>
        <p:nvSpPr>
          <p:cNvPr id="25" name="Footer Placeholder 24">
            <a:extLst>
              <a:ext uri="{FF2B5EF4-FFF2-40B4-BE49-F238E27FC236}">
                <a16:creationId xmlns:a16="http://schemas.microsoft.com/office/drawing/2014/main" id="{41559A3F-B1FD-4746-93FA-6C31B7E82FA6}"/>
              </a:ext>
            </a:extLst>
          </p:cNvPr>
          <p:cNvSpPr>
            <a:spLocks noGrp="1"/>
          </p:cNvSpPr>
          <p:nvPr>
            <p:ph type="ftr" sz="quarter" idx="11"/>
          </p:nvPr>
        </p:nvSpPr>
        <p:spPr/>
        <p:txBody>
          <a:bodyPr/>
          <a:lstStyle/>
          <a:p>
            <a:r>
              <a:rPr lang="en-US"/>
              <a:t>Copyright APTEC 2021</a:t>
            </a:r>
          </a:p>
        </p:txBody>
      </p:sp>
      <p:sp>
        <p:nvSpPr>
          <p:cNvPr id="26" name="Slide Number Placeholder 25">
            <a:extLst>
              <a:ext uri="{FF2B5EF4-FFF2-40B4-BE49-F238E27FC236}">
                <a16:creationId xmlns:a16="http://schemas.microsoft.com/office/drawing/2014/main" id="{8BC7053F-B859-474A-A354-A7956A1083B7}"/>
              </a:ext>
            </a:extLst>
          </p:cNvPr>
          <p:cNvSpPr>
            <a:spLocks noGrp="1"/>
          </p:cNvSpPr>
          <p:nvPr>
            <p:ph type="sldNum" sz="quarter" idx="12"/>
          </p:nvPr>
        </p:nvSpPr>
        <p:spPr/>
        <p:txBody>
          <a:bodyPr/>
          <a:lstStyle/>
          <a:p>
            <a:fld id="{D4EB3046-3000-498D-A5F5-5A046F9B2065}" type="slidenum">
              <a:rPr lang="en-US" smtClean="0"/>
              <a:t>10</a:t>
            </a:fld>
            <a:endParaRPr lang="en-US"/>
          </a:p>
        </p:txBody>
      </p:sp>
    </p:spTree>
    <p:extLst>
      <p:ext uri="{BB962C8B-B14F-4D97-AF65-F5344CB8AC3E}">
        <p14:creationId xmlns:p14="http://schemas.microsoft.com/office/powerpoint/2010/main" val="4141697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A6F1665-3582-41BC-B122-7E5E425DDDBF}"/>
              </a:ext>
            </a:extLst>
          </p:cNvPr>
          <p:cNvPicPr>
            <a:picLocks noChangeAspect="1"/>
          </p:cNvPicPr>
          <p:nvPr/>
        </p:nvPicPr>
        <p:blipFill>
          <a:blip r:embed="rId2"/>
          <a:stretch>
            <a:fillRect/>
          </a:stretch>
        </p:blipFill>
        <p:spPr>
          <a:xfrm>
            <a:off x="6884460" y="2268010"/>
            <a:ext cx="2446585" cy="1118063"/>
          </a:xfrm>
          <a:prstGeom prst="rect">
            <a:avLst/>
          </a:prstGeom>
        </p:spPr>
      </p:pic>
      <p:sp>
        <p:nvSpPr>
          <p:cNvPr id="20" name="TextBox 19">
            <a:extLst>
              <a:ext uri="{FF2B5EF4-FFF2-40B4-BE49-F238E27FC236}">
                <a16:creationId xmlns:a16="http://schemas.microsoft.com/office/drawing/2014/main" id="{6D8F8CCB-B029-49BA-A889-580C75AF2D0D}"/>
              </a:ext>
            </a:extLst>
          </p:cNvPr>
          <p:cNvSpPr txBox="1"/>
          <p:nvPr/>
        </p:nvSpPr>
        <p:spPr>
          <a:xfrm>
            <a:off x="960441" y="367451"/>
            <a:ext cx="8812412" cy="523220"/>
          </a:xfrm>
          <a:prstGeom prst="rect">
            <a:avLst/>
          </a:prstGeom>
          <a:noFill/>
        </p:spPr>
        <p:txBody>
          <a:bodyPr wrap="none" rtlCol="0">
            <a:spAutoFit/>
          </a:bodyPr>
          <a:lstStyle/>
          <a:p>
            <a:r>
              <a:rPr lang="en-US" sz="2800" dirty="0"/>
              <a:t>How </a:t>
            </a:r>
            <a:r>
              <a:rPr lang="en-US" sz="2800" i="1" dirty="0" err="1"/>
              <a:t>dn</a:t>
            </a:r>
            <a:r>
              <a:rPr lang="en-US" sz="2800" i="1" dirty="0"/>
              <a:t>/dc</a:t>
            </a:r>
            <a:r>
              <a:rPr lang="en-US" sz="2800" dirty="0"/>
              <a:t> instruments work: Snell’s law (</a:t>
            </a:r>
            <a:r>
              <a:rPr lang="en-US" sz="2800" i="1" dirty="0"/>
              <a:t>n</a:t>
            </a:r>
            <a:r>
              <a:rPr lang="en-US" sz="2800" baseline="-25000" dirty="0"/>
              <a:t>1</a:t>
            </a:r>
            <a:r>
              <a:rPr lang="en-US" sz="2800" dirty="0"/>
              <a:t>sin</a:t>
            </a:r>
            <a:r>
              <a:rPr lang="en-US" sz="2800" i="1" dirty="0">
                <a:latin typeface="Symbol" panose="05050102010706020507" pitchFamily="18" charset="2"/>
              </a:rPr>
              <a:t>q</a:t>
            </a:r>
            <a:r>
              <a:rPr lang="en-US" sz="2800" baseline="-25000" dirty="0"/>
              <a:t>1</a:t>
            </a:r>
            <a:r>
              <a:rPr lang="en-US" sz="2800" dirty="0"/>
              <a:t> = </a:t>
            </a:r>
            <a:r>
              <a:rPr lang="en-US" sz="2800" i="1" dirty="0"/>
              <a:t>n</a:t>
            </a:r>
            <a:r>
              <a:rPr lang="en-US" sz="2800" baseline="-25000" dirty="0"/>
              <a:t>2</a:t>
            </a:r>
            <a:r>
              <a:rPr lang="en-US" sz="2800" dirty="0"/>
              <a:t>sin</a:t>
            </a:r>
            <a:r>
              <a:rPr lang="en-US" sz="2800" i="1" dirty="0">
                <a:latin typeface="Symbol" panose="05050102010706020507" pitchFamily="18" charset="2"/>
              </a:rPr>
              <a:t>q</a:t>
            </a:r>
            <a:r>
              <a:rPr lang="en-US" sz="2800" baseline="-25000" dirty="0"/>
              <a:t>2</a:t>
            </a:r>
            <a:r>
              <a:rPr lang="en-US" sz="2800" dirty="0"/>
              <a:t>)</a:t>
            </a:r>
          </a:p>
        </p:txBody>
      </p:sp>
      <p:sp>
        <p:nvSpPr>
          <p:cNvPr id="39" name="TextBox 38">
            <a:extLst>
              <a:ext uri="{FF2B5EF4-FFF2-40B4-BE49-F238E27FC236}">
                <a16:creationId xmlns:a16="http://schemas.microsoft.com/office/drawing/2014/main" id="{75BF6B45-76FA-44AA-AA88-4F6DA10AFE91}"/>
              </a:ext>
            </a:extLst>
          </p:cNvPr>
          <p:cNvSpPr txBox="1"/>
          <p:nvPr/>
        </p:nvSpPr>
        <p:spPr>
          <a:xfrm>
            <a:off x="1455688" y="3601999"/>
            <a:ext cx="8449429" cy="2862322"/>
          </a:xfrm>
          <a:prstGeom prst="rect">
            <a:avLst/>
          </a:prstGeom>
          <a:noFill/>
        </p:spPr>
        <p:txBody>
          <a:bodyPr wrap="none" rtlCol="0">
            <a:spAutoFit/>
          </a:bodyPr>
          <a:lstStyle/>
          <a:p>
            <a:r>
              <a:rPr lang="en-US" dirty="0"/>
              <a:t>Definitions: </a:t>
            </a:r>
          </a:p>
          <a:p>
            <a:r>
              <a:rPr lang="en-US" i="1" dirty="0"/>
              <a:t>S</a:t>
            </a:r>
            <a:r>
              <a:rPr lang="en-US" dirty="0"/>
              <a:t> = signal (electronic or visual reading from dial indicator, depending on instrument)</a:t>
            </a:r>
          </a:p>
          <a:p>
            <a:r>
              <a:rPr lang="en-US" i="1" dirty="0"/>
              <a:t>O</a:t>
            </a:r>
            <a:r>
              <a:rPr lang="en-US" dirty="0"/>
              <a:t> = offset signal (constant)</a:t>
            </a:r>
          </a:p>
          <a:p>
            <a:r>
              <a:rPr lang="en-US" i="1" dirty="0"/>
              <a:t>V</a:t>
            </a:r>
            <a:r>
              <a:rPr lang="en-US" dirty="0"/>
              <a:t> = Value (voltage or visual reading from dial indicator, depending on instrument)</a:t>
            </a:r>
          </a:p>
          <a:p>
            <a:r>
              <a:rPr lang="en-US" i="1" dirty="0"/>
              <a:t>n</a:t>
            </a:r>
            <a:r>
              <a:rPr lang="en-US" dirty="0"/>
              <a:t> = refractive index (subscript 1 or 2 for solvent &amp; signal…or vice versa)</a:t>
            </a:r>
          </a:p>
          <a:p>
            <a:r>
              <a:rPr lang="en-US" i="1" dirty="0">
                <a:latin typeface="Symbol" panose="05050102010706020507" pitchFamily="18" charset="2"/>
              </a:rPr>
              <a:t>q</a:t>
            </a:r>
            <a:r>
              <a:rPr lang="en-US" dirty="0"/>
              <a:t>  = angle of beam to surface normal (subscript 1 or 2 for solvent &amp; signal…or vice versa)</a:t>
            </a:r>
          </a:p>
          <a:p>
            <a:r>
              <a:rPr lang="en-US" i="1" dirty="0">
                <a:latin typeface="Symbol" panose="05050102010706020507" pitchFamily="18" charset="2"/>
              </a:rPr>
              <a:t>q</a:t>
            </a:r>
            <a:r>
              <a:rPr lang="en-US" dirty="0"/>
              <a:t> </a:t>
            </a:r>
            <a:r>
              <a:rPr lang="en-US" baseline="-25000" dirty="0" err="1"/>
              <a:t>ext</a:t>
            </a:r>
            <a:r>
              <a:rPr lang="en-US" dirty="0"/>
              <a:t> = external angle after further refraction at glass-air interface.</a:t>
            </a:r>
          </a:p>
          <a:p>
            <a:endParaRPr lang="en-US" dirty="0"/>
          </a:p>
          <a:p>
            <a:endParaRPr lang="en-US" dirty="0"/>
          </a:p>
          <a:p>
            <a:endParaRPr lang="en-US" dirty="0"/>
          </a:p>
        </p:txBody>
      </p:sp>
      <p:grpSp>
        <p:nvGrpSpPr>
          <p:cNvPr id="45" name="Group 44">
            <a:extLst>
              <a:ext uri="{FF2B5EF4-FFF2-40B4-BE49-F238E27FC236}">
                <a16:creationId xmlns:a16="http://schemas.microsoft.com/office/drawing/2014/main" id="{80A1D953-3A79-4976-9972-46A0EEB1B824}"/>
              </a:ext>
            </a:extLst>
          </p:cNvPr>
          <p:cNvGrpSpPr/>
          <p:nvPr/>
        </p:nvGrpSpPr>
        <p:grpSpPr>
          <a:xfrm>
            <a:off x="941978" y="1537857"/>
            <a:ext cx="8857341" cy="1380253"/>
            <a:chOff x="941978" y="1537857"/>
            <a:chExt cx="8857341" cy="1380253"/>
          </a:xfrm>
        </p:grpSpPr>
        <p:sp>
          <p:nvSpPr>
            <p:cNvPr id="7" name="Rectangle 3">
              <a:extLst>
                <a:ext uri="{FF2B5EF4-FFF2-40B4-BE49-F238E27FC236}">
                  <a16:creationId xmlns:a16="http://schemas.microsoft.com/office/drawing/2014/main" id="{620D8714-DC44-4A7C-A191-78CD743B35B4}"/>
                </a:ext>
              </a:extLst>
            </p:cNvPr>
            <p:cNvSpPr>
              <a:spLocks noChangeArrowheads="1"/>
            </p:cNvSpPr>
            <p:nvPr/>
          </p:nvSpPr>
          <p:spPr bwMode="auto">
            <a:xfrm>
              <a:off x="4330032" y="1537857"/>
              <a:ext cx="756262" cy="73406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i="1" dirty="0"/>
                <a:t>n</a:t>
              </a:r>
              <a:r>
                <a:rPr lang="en-US" baseline="-25000" dirty="0"/>
                <a:t>1</a:t>
              </a:r>
            </a:p>
          </p:txBody>
        </p:sp>
        <p:sp>
          <p:nvSpPr>
            <p:cNvPr id="8" name="Line 4">
              <a:extLst>
                <a:ext uri="{FF2B5EF4-FFF2-40B4-BE49-F238E27FC236}">
                  <a16:creationId xmlns:a16="http://schemas.microsoft.com/office/drawing/2014/main" id="{70145362-DA7C-48B8-B28E-7A207B7CF272}"/>
                </a:ext>
              </a:extLst>
            </p:cNvPr>
            <p:cNvSpPr>
              <a:spLocks noChangeShapeType="1"/>
            </p:cNvSpPr>
            <p:nvPr/>
          </p:nvSpPr>
          <p:spPr bwMode="auto">
            <a:xfrm flipV="1">
              <a:off x="4330031" y="1801717"/>
              <a:ext cx="756261" cy="19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5">
              <a:extLst>
                <a:ext uri="{FF2B5EF4-FFF2-40B4-BE49-F238E27FC236}">
                  <a16:creationId xmlns:a16="http://schemas.microsoft.com/office/drawing/2014/main" id="{E540D203-199B-46C1-8CA8-1AA389FF7E97}"/>
                </a:ext>
              </a:extLst>
            </p:cNvPr>
            <p:cNvSpPr>
              <a:spLocks noChangeArrowheads="1"/>
            </p:cNvSpPr>
            <p:nvPr/>
          </p:nvSpPr>
          <p:spPr bwMode="auto">
            <a:xfrm>
              <a:off x="1350360" y="1699352"/>
              <a:ext cx="408381" cy="411388"/>
            </a:xfrm>
            <a:prstGeom prst="sun">
              <a:avLst>
                <a:gd name="adj" fmla="val 25000"/>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Line 6">
              <a:extLst>
                <a:ext uri="{FF2B5EF4-FFF2-40B4-BE49-F238E27FC236}">
                  <a16:creationId xmlns:a16="http://schemas.microsoft.com/office/drawing/2014/main" id="{F4C199BE-4AC4-4F00-A972-E68567581229}"/>
                </a:ext>
              </a:extLst>
            </p:cNvPr>
            <p:cNvSpPr>
              <a:spLocks noChangeShapeType="1"/>
            </p:cNvSpPr>
            <p:nvPr/>
          </p:nvSpPr>
          <p:spPr bwMode="auto">
            <a:xfrm>
              <a:off x="1925119" y="1611264"/>
              <a:ext cx="0" cy="5725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7">
              <a:extLst>
                <a:ext uri="{FF2B5EF4-FFF2-40B4-BE49-F238E27FC236}">
                  <a16:creationId xmlns:a16="http://schemas.microsoft.com/office/drawing/2014/main" id="{D3B4441C-B456-404E-8D64-3619717EFA84}"/>
                </a:ext>
              </a:extLst>
            </p:cNvPr>
            <p:cNvSpPr>
              <a:spLocks noChangeArrowheads="1"/>
            </p:cNvSpPr>
            <p:nvPr/>
          </p:nvSpPr>
          <p:spPr bwMode="auto">
            <a:xfrm>
              <a:off x="1879743" y="1846165"/>
              <a:ext cx="144194" cy="139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Line 8">
              <a:extLst>
                <a:ext uri="{FF2B5EF4-FFF2-40B4-BE49-F238E27FC236}">
                  <a16:creationId xmlns:a16="http://schemas.microsoft.com/office/drawing/2014/main" id="{8A97764D-4701-4FE6-988E-DE8B0E2E94AF}"/>
                </a:ext>
              </a:extLst>
            </p:cNvPr>
            <p:cNvSpPr>
              <a:spLocks noChangeShapeType="1"/>
            </p:cNvSpPr>
            <p:nvPr/>
          </p:nvSpPr>
          <p:spPr bwMode="auto">
            <a:xfrm>
              <a:off x="2008480" y="1897829"/>
              <a:ext cx="266909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9">
              <a:extLst>
                <a:ext uri="{FF2B5EF4-FFF2-40B4-BE49-F238E27FC236}">
                  <a16:creationId xmlns:a16="http://schemas.microsoft.com/office/drawing/2014/main" id="{B1F285C8-3B19-4B15-84CF-C000A59CDA94}"/>
                </a:ext>
              </a:extLst>
            </p:cNvPr>
            <p:cNvSpPr>
              <a:spLocks noChangeShapeType="1"/>
            </p:cNvSpPr>
            <p:nvPr/>
          </p:nvSpPr>
          <p:spPr bwMode="auto">
            <a:xfrm>
              <a:off x="4677579" y="1897829"/>
              <a:ext cx="408715" cy="804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0">
              <a:extLst>
                <a:ext uri="{FF2B5EF4-FFF2-40B4-BE49-F238E27FC236}">
                  <a16:creationId xmlns:a16="http://schemas.microsoft.com/office/drawing/2014/main" id="{EEA61E05-3F29-480C-B908-28C69AEA21DD}"/>
                </a:ext>
              </a:extLst>
            </p:cNvPr>
            <p:cNvSpPr>
              <a:spLocks noChangeShapeType="1"/>
            </p:cNvSpPr>
            <p:nvPr/>
          </p:nvSpPr>
          <p:spPr bwMode="auto">
            <a:xfrm>
              <a:off x="5086294" y="1978297"/>
              <a:ext cx="1421760" cy="4991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1">
              <a:extLst>
                <a:ext uri="{FF2B5EF4-FFF2-40B4-BE49-F238E27FC236}">
                  <a16:creationId xmlns:a16="http://schemas.microsoft.com/office/drawing/2014/main" id="{CE1C6EAE-408B-45A9-B3ED-5523F3D6F8B3}"/>
                </a:ext>
              </a:extLst>
            </p:cNvPr>
            <p:cNvSpPr>
              <a:spLocks noChangeShapeType="1"/>
            </p:cNvSpPr>
            <p:nvPr/>
          </p:nvSpPr>
          <p:spPr bwMode="auto">
            <a:xfrm>
              <a:off x="6508054" y="1877610"/>
              <a:ext cx="0" cy="599852"/>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ext Box 12">
              <a:extLst>
                <a:ext uri="{FF2B5EF4-FFF2-40B4-BE49-F238E27FC236}">
                  <a16:creationId xmlns:a16="http://schemas.microsoft.com/office/drawing/2014/main" id="{DA3D28F6-4385-4E8D-837B-64C44B357C42}"/>
                </a:ext>
              </a:extLst>
            </p:cNvPr>
            <p:cNvSpPr txBox="1">
              <a:spLocks noChangeArrowheads="1"/>
            </p:cNvSpPr>
            <p:nvPr/>
          </p:nvSpPr>
          <p:spPr bwMode="auto">
            <a:xfrm>
              <a:off x="6772254" y="1898039"/>
              <a:ext cx="3027065" cy="4991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rPr>
                <a:t>measurable displacement </a:t>
              </a:r>
              <a:r>
                <a:rPr kumimoji="0" lang="en-US" altLang="en-US" sz="1600" b="0" i="0" u="none" strike="noStrike" cap="none" normalizeH="0" baseline="0" dirty="0">
                  <a:ln>
                    <a:noFill/>
                  </a:ln>
                  <a:solidFill>
                    <a:schemeClr val="tx1"/>
                  </a:solidFill>
                  <a:effectLst/>
                  <a:latin typeface="Calibri" panose="020F0502020204030204" pitchFamily="34" charset="0"/>
                  <a:sym typeface="Symbol" panose="05050102010706020507" pitchFamily="18" charset="2"/>
                </a:rPr>
                <a:t> </a:t>
              </a:r>
              <a:r>
                <a:rPr kumimoji="0" lang="en-US" altLang="en-US" sz="1600" b="0" i="1" u="none" strike="noStrike" cap="none" normalizeH="0" baseline="0" dirty="0">
                  <a:ln>
                    <a:noFill/>
                  </a:ln>
                  <a:solidFill>
                    <a:schemeClr val="tx1"/>
                  </a:solidFill>
                  <a:effectLst/>
                  <a:latin typeface="Calibri" panose="020F0502020204030204" pitchFamily="34" charset="0"/>
                  <a:sym typeface="Symbol" panose="05050102010706020507" pitchFamily="18" charset="2"/>
                </a:rPr>
                <a:t>S</a:t>
              </a:r>
              <a:endParaRPr kumimoji="0" lang="en-US" altLang="en-US" sz="1600" b="0" i="1" u="none" strike="noStrike" cap="none" normalizeH="0" baseline="0" dirty="0">
                <a:ln>
                  <a:noFill/>
                </a:ln>
                <a:solidFill>
                  <a:schemeClr val="tx1"/>
                </a:solidFill>
                <a:effectLst/>
                <a:latin typeface="Arial" panose="020B0604020202020204" pitchFamily="34" charset="0"/>
              </a:endParaRPr>
            </a:p>
          </p:txBody>
        </p:sp>
        <p:sp>
          <p:nvSpPr>
            <p:cNvPr id="17" name="Text Box 13">
              <a:extLst>
                <a:ext uri="{FF2B5EF4-FFF2-40B4-BE49-F238E27FC236}">
                  <a16:creationId xmlns:a16="http://schemas.microsoft.com/office/drawing/2014/main" id="{2778E502-0877-40B9-AD93-A0B6F10A7963}"/>
                </a:ext>
              </a:extLst>
            </p:cNvPr>
            <p:cNvSpPr txBox="1">
              <a:spLocks noChangeArrowheads="1"/>
            </p:cNvSpPr>
            <p:nvPr/>
          </p:nvSpPr>
          <p:spPr bwMode="auto">
            <a:xfrm>
              <a:off x="3474152" y="2330648"/>
              <a:ext cx="2446584" cy="4991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rPr>
                <a:t>split cell: solvent on one side, solution on the other.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8" name="Text Box 14">
              <a:extLst>
                <a:ext uri="{FF2B5EF4-FFF2-40B4-BE49-F238E27FC236}">
                  <a16:creationId xmlns:a16="http://schemas.microsoft.com/office/drawing/2014/main" id="{1232E088-9DBA-40F3-9AA3-39567EF2EE67}"/>
                </a:ext>
              </a:extLst>
            </p:cNvPr>
            <p:cNvSpPr txBox="1">
              <a:spLocks noChangeArrowheads="1"/>
            </p:cNvSpPr>
            <p:nvPr/>
          </p:nvSpPr>
          <p:spPr bwMode="auto">
            <a:xfrm>
              <a:off x="941978" y="2213407"/>
              <a:ext cx="1724277" cy="7047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rPr>
                <a:t>light source &amp;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rPr>
                <a:t>pinhole or slit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25" name="TextBox 24">
              <a:extLst>
                <a:ext uri="{FF2B5EF4-FFF2-40B4-BE49-F238E27FC236}">
                  <a16:creationId xmlns:a16="http://schemas.microsoft.com/office/drawing/2014/main" id="{4E0A86DF-0B05-44EA-BD63-3B506F74B4B8}"/>
                </a:ext>
              </a:extLst>
            </p:cNvPr>
            <p:cNvSpPr txBox="1"/>
            <p:nvPr/>
          </p:nvSpPr>
          <p:spPr>
            <a:xfrm>
              <a:off x="4563957" y="1902591"/>
              <a:ext cx="403860" cy="369332"/>
            </a:xfrm>
            <a:prstGeom prst="rect">
              <a:avLst/>
            </a:prstGeom>
            <a:noFill/>
          </p:spPr>
          <p:txBody>
            <a:bodyPr wrap="square">
              <a:spAutoFit/>
            </a:bodyPr>
            <a:lstStyle/>
            <a:p>
              <a:r>
                <a:rPr lang="en-US" i="1" dirty="0"/>
                <a:t>n</a:t>
              </a:r>
              <a:r>
                <a:rPr lang="en-US" baseline="-25000" dirty="0"/>
                <a:t>2</a:t>
              </a:r>
              <a:endParaRPr lang="en-US" dirty="0"/>
            </a:p>
          </p:txBody>
        </p:sp>
        <p:cxnSp>
          <p:nvCxnSpPr>
            <p:cNvPr id="27" name="Straight Connector 26">
              <a:extLst>
                <a:ext uri="{FF2B5EF4-FFF2-40B4-BE49-F238E27FC236}">
                  <a16:creationId xmlns:a16="http://schemas.microsoft.com/office/drawing/2014/main" id="{87599013-1A6E-4D04-9858-422745E1C645}"/>
                </a:ext>
              </a:extLst>
            </p:cNvPr>
            <p:cNvCxnSpPr>
              <a:cxnSpLocks/>
            </p:cNvCxnSpPr>
            <p:nvPr/>
          </p:nvCxnSpPr>
          <p:spPr>
            <a:xfrm>
              <a:off x="5086292" y="1977485"/>
              <a:ext cx="1307817" cy="24560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20A5B0C-14C5-4700-A6DD-9F3C1D986FF6}"/>
                </a:ext>
              </a:extLst>
            </p:cNvPr>
            <p:cNvSpPr txBox="1"/>
            <p:nvPr/>
          </p:nvSpPr>
          <p:spPr>
            <a:xfrm>
              <a:off x="3930893" y="1853760"/>
              <a:ext cx="556260" cy="369332"/>
            </a:xfrm>
            <a:prstGeom prst="rect">
              <a:avLst/>
            </a:prstGeom>
            <a:noFill/>
          </p:spPr>
          <p:txBody>
            <a:bodyPr wrap="square" rtlCol="0">
              <a:spAutoFit/>
            </a:bodyPr>
            <a:lstStyle/>
            <a:p>
              <a:r>
                <a:rPr lang="en-US" i="1" dirty="0">
                  <a:latin typeface="Symbol" panose="05050102010706020507" pitchFamily="18" charset="2"/>
                </a:rPr>
                <a:t>q</a:t>
              </a:r>
              <a:r>
                <a:rPr lang="en-US" baseline="-25000" dirty="0"/>
                <a:t>1</a:t>
              </a:r>
            </a:p>
          </p:txBody>
        </p:sp>
        <p:sp>
          <p:nvSpPr>
            <p:cNvPr id="34" name="Line 8">
              <a:extLst>
                <a:ext uri="{FF2B5EF4-FFF2-40B4-BE49-F238E27FC236}">
                  <a16:creationId xmlns:a16="http://schemas.microsoft.com/office/drawing/2014/main" id="{480062D8-E083-4F86-8925-096B7D91445E}"/>
                </a:ext>
              </a:extLst>
            </p:cNvPr>
            <p:cNvSpPr>
              <a:spLocks noChangeShapeType="1"/>
            </p:cNvSpPr>
            <p:nvPr/>
          </p:nvSpPr>
          <p:spPr bwMode="auto">
            <a:xfrm>
              <a:off x="4669841" y="1899330"/>
              <a:ext cx="1529373" cy="15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Shape 35">
              <a:extLst>
                <a:ext uri="{FF2B5EF4-FFF2-40B4-BE49-F238E27FC236}">
                  <a16:creationId xmlns:a16="http://schemas.microsoft.com/office/drawing/2014/main" id="{4CB6B7FC-731E-475E-8E87-EC2AED801B14}"/>
                </a:ext>
              </a:extLst>
            </p:cNvPr>
            <p:cNvSpPr/>
            <p:nvPr/>
          </p:nvSpPr>
          <p:spPr>
            <a:xfrm>
              <a:off x="4215875" y="1940316"/>
              <a:ext cx="209550" cy="54768"/>
            </a:xfrm>
            <a:custGeom>
              <a:avLst/>
              <a:gdLst>
                <a:gd name="connsiteX0" fmla="*/ 0 w 209550"/>
                <a:gd name="connsiteY0" fmla="*/ 54768 h 54768"/>
                <a:gd name="connsiteX1" fmla="*/ 40481 w 209550"/>
                <a:gd name="connsiteY1" fmla="*/ 9525 h 54768"/>
                <a:gd name="connsiteX2" fmla="*/ 209550 w 209550"/>
                <a:gd name="connsiteY2" fmla="*/ 0 h 54768"/>
              </a:gdLst>
              <a:ahLst/>
              <a:cxnLst>
                <a:cxn ang="0">
                  <a:pos x="connsiteX0" y="connsiteY0"/>
                </a:cxn>
                <a:cxn ang="0">
                  <a:pos x="connsiteX1" y="connsiteY1"/>
                </a:cxn>
                <a:cxn ang="0">
                  <a:pos x="connsiteX2" y="connsiteY2"/>
                </a:cxn>
              </a:cxnLst>
              <a:rect l="l" t="t" r="r" b="b"/>
              <a:pathLst>
                <a:path w="209550" h="54768">
                  <a:moveTo>
                    <a:pt x="0" y="54768"/>
                  </a:moveTo>
                  <a:cubicBezTo>
                    <a:pt x="2778" y="36710"/>
                    <a:pt x="5556" y="18653"/>
                    <a:pt x="40481" y="9525"/>
                  </a:cubicBezTo>
                  <a:cubicBezTo>
                    <a:pt x="75406" y="397"/>
                    <a:pt x="142478" y="198"/>
                    <a:pt x="209550" y="0"/>
                  </a:cubicBezTo>
                </a:path>
              </a:pathLst>
            </a:custGeom>
            <a:noFill/>
            <a:ln>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D5B27EDE-2052-4E26-837F-31E80FE6499F}"/>
                </a:ext>
              </a:extLst>
            </p:cNvPr>
            <p:cNvSpPr txBox="1"/>
            <p:nvPr/>
          </p:nvSpPr>
          <p:spPr>
            <a:xfrm>
              <a:off x="5031492" y="1546814"/>
              <a:ext cx="556260" cy="369332"/>
            </a:xfrm>
            <a:prstGeom prst="rect">
              <a:avLst/>
            </a:prstGeom>
            <a:noFill/>
          </p:spPr>
          <p:txBody>
            <a:bodyPr wrap="square" rtlCol="0">
              <a:spAutoFit/>
            </a:bodyPr>
            <a:lstStyle/>
            <a:p>
              <a:r>
                <a:rPr lang="en-US" i="1" dirty="0">
                  <a:latin typeface="Symbol" panose="05050102010706020507" pitchFamily="18" charset="2"/>
                </a:rPr>
                <a:t>q</a:t>
              </a:r>
              <a:r>
                <a:rPr lang="en-US" baseline="-25000" dirty="0"/>
                <a:t>2</a:t>
              </a:r>
            </a:p>
          </p:txBody>
        </p:sp>
        <p:sp>
          <p:nvSpPr>
            <p:cNvPr id="38" name="Freeform: Shape 37">
              <a:extLst>
                <a:ext uri="{FF2B5EF4-FFF2-40B4-BE49-F238E27FC236}">
                  <a16:creationId xmlns:a16="http://schemas.microsoft.com/office/drawing/2014/main" id="{8F85CA82-EEE3-4B57-ACCC-B8121066294F}"/>
                </a:ext>
              </a:extLst>
            </p:cNvPr>
            <p:cNvSpPr/>
            <p:nvPr/>
          </p:nvSpPr>
          <p:spPr>
            <a:xfrm rot="10186330">
              <a:off x="4990162" y="1874488"/>
              <a:ext cx="209550" cy="54768"/>
            </a:xfrm>
            <a:custGeom>
              <a:avLst/>
              <a:gdLst>
                <a:gd name="connsiteX0" fmla="*/ 0 w 209550"/>
                <a:gd name="connsiteY0" fmla="*/ 54768 h 54768"/>
                <a:gd name="connsiteX1" fmla="*/ 40481 w 209550"/>
                <a:gd name="connsiteY1" fmla="*/ 9525 h 54768"/>
                <a:gd name="connsiteX2" fmla="*/ 209550 w 209550"/>
                <a:gd name="connsiteY2" fmla="*/ 0 h 54768"/>
              </a:gdLst>
              <a:ahLst/>
              <a:cxnLst>
                <a:cxn ang="0">
                  <a:pos x="connsiteX0" y="connsiteY0"/>
                </a:cxn>
                <a:cxn ang="0">
                  <a:pos x="connsiteX1" y="connsiteY1"/>
                </a:cxn>
                <a:cxn ang="0">
                  <a:pos x="connsiteX2" y="connsiteY2"/>
                </a:cxn>
              </a:cxnLst>
              <a:rect l="l" t="t" r="r" b="b"/>
              <a:pathLst>
                <a:path w="209550" h="54768">
                  <a:moveTo>
                    <a:pt x="0" y="54768"/>
                  </a:moveTo>
                  <a:cubicBezTo>
                    <a:pt x="2778" y="36710"/>
                    <a:pt x="5556" y="18653"/>
                    <a:pt x="40481" y="9525"/>
                  </a:cubicBezTo>
                  <a:cubicBezTo>
                    <a:pt x="75406" y="397"/>
                    <a:pt x="142478" y="198"/>
                    <a:pt x="209550" y="0"/>
                  </a:cubicBezTo>
                </a:path>
              </a:pathLst>
            </a:custGeom>
            <a:noFill/>
            <a:ln>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5A8AB12-8919-44E8-AB9F-48402D61E766}"/>
                </a:ext>
              </a:extLst>
            </p:cNvPr>
            <p:cNvSpPr txBox="1"/>
            <p:nvPr/>
          </p:nvSpPr>
          <p:spPr>
            <a:xfrm>
              <a:off x="5562031" y="2127182"/>
              <a:ext cx="556260" cy="369332"/>
            </a:xfrm>
            <a:prstGeom prst="rect">
              <a:avLst/>
            </a:prstGeom>
            <a:noFill/>
          </p:spPr>
          <p:txBody>
            <a:bodyPr wrap="square" rtlCol="0">
              <a:spAutoFit/>
            </a:bodyPr>
            <a:lstStyle/>
            <a:p>
              <a:r>
                <a:rPr lang="en-US" i="1" dirty="0" err="1">
                  <a:latin typeface="Symbol" panose="05050102010706020507" pitchFamily="18" charset="2"/>
                </a:rPr>
                <a:t>q</a:t>
              </a:r>
              <a:r>
                <a:rPr lang="en-US" baseline="-25000" dirty="0" err="1"/>
                <a:t>ext</a:t>
              </a:r>
              <a:endParaRPr lang="en-US" baseline="-25000" dirty="0"/>
            </a:p>
          </p:txBody>
        </p:sp>
        <p:sp>
          <p:nvSpPr>
            <p:cNvPr id="44" name="Arc 43">
              <a:extLst>
                <a:ext uri="{FF2B5EF4-FFF2-40B4-BE49-F238E27FC236}">
                  <a16:creationId xmlns:a16="http://schemas.microsoft.com/office/drawing/2014/main" id="{84D647F5-9B09-437E-885B-82A0B5C40E33}"/>
                </a:ext>
              </a:extLst>
            </p:cNvPr>
            <p:cNvSpPr/>
            <p:nvPr/>
          </p:nvSpPr>
          <p:spPr>
            <a:xfrm rot="3556742">
              <a:off x="5497768" y="1838244"/>
              <a:ext cx="412866" cy="39168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6" name="Footer Placeholder 45">
            <a:extLst>
              <a:ext uri="{FF2B5EF4-FFF2-40B4-BE49-F238E27FC236}">
                <a16:creationId xmlns:a16="http://schemas.microsoft.com/office/drawing/2014/main" id="{E1857F5E-2CD7-426F-8E1E-261AB008B650}"/>
              </a:ext>
            </a:extLst>
          </p:cNvPr>
          <p:cNvSpPr>
            <a:spLocks noGrp="1"/>
          </p:cNvSpPr>
          <p:nvPr>
            <p:ph type="ftr" sz="quarter" idx="11"/>
          </p:nvPr>
        </p:nvSpPr>
        <p:spPr/>
        <p:txBody>
          <a:bodyPr/>
          <a:lstStyle/>
          <a:p>
            <a:r>
              <a:rPr lang="en-US"/>
              <a:t>Copyright APTEC 2021</a:t>
            </a:r>
          </a:p>
        </p:txBody>
      </p:sp>
      <p:sp>
        <p:nvSpPr>
          <p:cNvPr id="47" name="Slide Number Placeholder 46">
            <a:extLst>
              <a:ext uri="{FF2B5EF4-FFF2-40B4-BE49-F238E27FC236}">
                <a16:creationId xmlns:a16="http://schemas.microsoft.com/office/drawing/2014/main" id="{C156CDC0-FEEA-4B62-94DB-1006C76AC8F3}"/>
              </a:ext>
            </a:extLst>
          </p:cNvPr>
          <p:cNvSpPr>
            <a:spLocks noGrp="1"/>
          </p:cNvSpPr>
          <p:nvPr>
            <p:ph type="sldNum" sz="quarter" idx="12"/>
          </p:nvPr>
        </p:nvSpPr>
        <p:spPr/>
        <p:txBody>
          <a:bodyPr/>
          <a:lstStyle/>
          <a:p>
            <a:fld id="{D4EB3046-3000-498D-A5F5-5A046F9B2065}" type="slidenum">
              <a:rPr lang="en-US" smtClean="0"/>
              <a:t>11</a:t>
            </a:fld>
            <a:endParaRPr lang="en-US"/>
          </a:p>
        </p:txBody>
      </p:sp>
    </p:spTree>
    <p:extLst>
      <p:ext uri="{BB962C8B-B14F-4D97-AF65-F5344CB8AC3E}">
        <p14:creationId xmlns:p14="http://schemas.microsoft.com/office/powerpoint/2010/main" val="159456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4D7F0-4983-47BD-948B-632164AB0E26}"/>
              </a:ext>
            </a:extLst>
          </p:cNvPr>
          <p:cNvSpPr>
            <a:spLocks noGrp="1"/>
          </p:cNvSpPr>
          <p:nvPr>
            <p:ph type="title"/>
          </p:nvPr>
        </p:nvSpPr>
        <p:spPr/>
        <p:txBody>
          <a:bodyPr/>
          <a:lstStyle/>
          <a:p>
            <a:r>
              <a:rPr lang="en-US" dirty="0"/>
              <a:t>What happens if we rotate the cell by 180</a:t>
            </a:r>
            <a:r>
              <a:rPr lang="en-US" baseline="30000" dirty="0"/>
              <a:t>o</a:t>
            </a:r>
            <a:r>
              <a:rPr lang="en-US" dirty="0"/>
              <a:t>?</a:t>
            </a:r>
          </a:p>
        </p:txBody>
      </p:sp>
      <p:sp>
        <p:nvSpPr>
          <p:cNvPr id="26" name="Footer Placeholder 25">
            <a:extLst>
              <a:ext uri="{FF2B5EF4-FFF2-40B4-BE49-F238E27FC236}">
                <a16:creationId xmlns:a16="http://schemas.microsoft.com/office/drawing/2014/main" id="{7A58EB64-B105-415F-85B9-C147170341FB}"/>
              </a:ext>
            </a:extLst>
          </p:cNvPr>
          <p:cNvSpPr>
            <a:spLocks noGrp="1"/>
          </p:cNvSpPr>
          <p:nvPr>
            <p:ph type="ftr" sz="quarter" idx="11"/>
          </p:nvPr>
        </p:nvSpPr>
        <p:spPr/>
        <p:txBody>
          <a:bodyPr/>
          <a:lstStyle/>
          <a:p>
            <a:r>
              <a:rPr lang="en-US"/>
              <a:t>Copyright APTEC 2021</a:t>
            </a:r>
          </a:p>
        </p:txBody>
      </p:sp>
      <p:sp>
        <p:nvSpPr>
          <p:cNvPr id="27" name="Slide Number Placeholder 26">
            <a:extLst>
              <a:ext uri="{FF2B5EF4-FFF2-40B4-BE49-F238E27FC236}">
                <a16:creationId xmlns:a16="http://schemas.microsoft.com/office/drawing/2014/main" id="{3EDBAE55-F130-4EFD-B705-8CC402DF1167}"/>
              </a:ext>
            </a:extLst>
          </p:cNvPr>
          <p:cNvSpPr>
            <a:spLocks noGrp="1"/>
          </p:cNvSpPr>
          <p:nvPr>
            <p:ph type="sldNum" sz="quarter" idx="12"/>
          </p:nvPr>
        </p:nvSpPr>
        <p:spPr/>
        <p:txBody>
          <a:bodyPr/>
          <a:lstStyle/>
          <a:p>
            <a:fld id="{D4EB3046-3000-498D-A5F5-5A046F9B2065}" type="slidenum">
              <a:rPr lang="en-US" smtClean="0"/>
              <a:t>12</a:t>
            </a:fld>
            <a:endParaRPr lang="en-US"/>
          </a:p>
        </p:txBody>
      </p:sp>
    </p:spTree>
    <p:extLst>
      <p:ext uri="{BB962C8B-B14F-4D97-AF65-F5344CB8AC3E}">
        <p14:creationId xmlns:p14="http://schemas.microsoft.com/office/powerpoint/2010/main" val="3544132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2F9F0-2172-49F2-9C97-D15D2288A591}"/>
              </a:ext>
            </a:extLst>
          </p:cNvPr>
          <p:cNvSpPr>
            <a:spLocks noGrp="1"/>
          </p:cNvSpPr>
          <p:nvPr>
            <p:ph type="title"/>
          </p:nvPr>
        </p:nvSpPr>
        <p:spPr>
          <a:xfrm>
            <a:off x="838200" y="365125"/>
            <a:ext cx="10515600" cy="707041"/>
          </a:xfrm>
        </p:spPr>
        <p:txBody>
          <a:bodyPr/>
          <a:lstStyle/>
          <a:p>
            <a:r>
              <a:rPr lang="en-US" dirty="0"/>
              <a:t>Two steps: calibrate and measure</a:t>
            </a:r>
          </a:p>
        </p:txBody>
      </p:sp>
      <p:sp>
        <p:nvSpPr>
          <p:cNvPr id="3" name="Content Placeholder 2">
            <a:extLst>
              <a:ext uri="{FF2B5EF4-FFF2-40B4-BE49-F238E27FC236}">
                <a16:creationId xmlns:a16="http://schemas.microsoft.com/office/drawing/2014/main" id="{CA214CD3-DB0B-4A60-A88F-801A992DC776}"/>
              </a:ext>
            </a:extLst>
          </p:cNvPr>
          <p:cNvSpPr>
            <a:spLocks noGrp="1"/>
          </p:cNvSpPr>
          <p:nvPr>
            <p:ph idx="1"/>
          </p:nvPr>
        </p:nvSpPr>
        <p:spPr>
          <a:xfrm>
            <a:off x="838200" y="1253331"/>
            <a:ext cx="10515600" cy="4351338"/>
          </a:xfrm>
        </p:spPr>
        <p:txBody>
          <a:bodyPr>
            <a:normAutofit fontScale="62500" lnSpcReduction="20000"/>
          </a:bodyPr>
          <a:lstStyle/>
          <a:p>
            <a:pPr marL="0" indent="0">
              <a:buNone/>
            </a:pPr>
            <a:r>
              <a:rPr lang="en-US" dirty="0"/>
              <a:t>Calibrate with </a:t>
            </a:r>
            <a:r>
              <a:rPr lang="en-US" dirty="0" err="1"/>
              <a:t>KCl</a:t>
            </a:r>
            <a:r>
              <a:rPr lang="en-US" dirty="0"/>
              <a:t> (dried) or other salt. In a two-person team, one person could prepare these solutions and do it. </a:t>
            </a:r>
            <a:r>
              <a:rPr lang="en-US" dirty="0">
                <a:highlight>
                  <a:srgbClr val="FFFF00"/>
                </a:highlight>
              </a:rPr>
              <a:t>In a two-team class, one team could do this, with each person making 2 or 3 solutions. </a:t>
            </a:r>
          </a:p>
          <a:p>
            <a:pPr marL="0" indent="0">
              <a:buNone/>
            </a:pPr>
            <a:endParaRPr lang="en-US" dirty="0"/>
          </a:p>
          <a:p>
            <a:pPr marL="0" indent="0">
              <a:buNone/>
            </a:pPr>
            <a:r>
              <a:rPr lang="en-US" dirty="0"/>
              <a:t>Measure some simple polymer….e.g., sodium poly(styrene sulfonate). In a two-person team, one person could prepare these solutions and measure. </a:t>
            </a:r>
            <a:r>
              <a:rPr lang="en-US" dirty="0">
                <a:highlight>
                  <a:srgbClr val="FFFF00"/>
                </a:highlight>
              </a:rPr>
              <a:t>In a two-team class, one team could do this, with each person making 2 or 3 solutions. </a:t>
            </a:r>
          </a:p>
          <a:p>
            <a:pPr marL="0" indent="0">
              <a:buNone/>
            </a:pPr>
            <a:endParaRPr lang="en-US" dirty="0"/>
          </a:p>
          <a:p>
            <a:pPr marL="0" indent="0">
              <a:buNone/>
            </a:pPr>
            <a:r>
              <a:rPr lang="en-US" dirty="0"/>
              <a:t>Start by measuring water vs water. Measure nothing first! </a:t>
            </a:r>
            <a:r>
              <a:rPr lang="en-US" dirty="0">
                <a:highlight>
                  <a:srgbClr val="FFFF00"/>
                </a:highlight>
              </a:rPr>
              <a:t>(</a:t>
            </a:r>
            <a:r>
              <a:rPr lang="en-US" dirty="0">
                <a:highlight>
                  <a:srgbClr val="FFFF00"/>
                </a:highlight>
                <a:sym typeface="Wingdings" panose="05000000000000000000" pitchFamily="2" charset="2"/>
              </a:rPr>
              <a:t>our motto!)</a:t>
            </a:r>
            <a:endParaRPr lang="en-US" dirty="0">
              <a:highlight>
                <a:srgbClr val="FFFF00"/>
              </a:highlight>
            </a:endParaRPr>
          </a:p>
          <a:p>
            <a:pPr marL="0" indent="0">
              <a:buNone/>
            </a:pPr>
            <a:r>
              <a:rPr lang="en-US" dirty="0"/>
              <a:t>Leave water in one side of the cell; add solution to the others. </a:t>
            </a:r>
          </a:p>
          <a:p>
            <a:pPr marL="0" indent="0">
              <a:buNone/>
            </a:pPr>
            <a:endParaRPr lang="en-US" dirty="0"/>
          </a:p>
          <a:p>
            <a:pPr marL="0" indent="0">
              <a:buNone/>
            </a:pPr>
            <a:r>
              <a:rPr lang="en-US" dirty="0">
                <a:highlight>
                  <a:srgbClr val="FFFF00"/>
                </a:highlight>
              </a:rPr>
              <a:t>Always work from low concentrations to high! (Why?) </a:t>
            </a:r>
          </a:p>
          <a:p>
            <a:pPr marL="0" indent="0">
              <a:buNone/>
            </a:pPr>
            <a:endParaRPr lang="en-US" dirty="0">
              <a:highlight>
                <a:srgbClr val="FFFF00"/>
              </a:highlight>
            </a:endParaRPr>
          </a:p>
          <a:p>
            <a:pPr marL="0" indent="0">
              <a:buNone/>
            </a:pPr>
            <a:r>
              <a:rPr lang="en-US" dirty="0">
                <a:highlight>
                  <a:srgbClr val="FFFF00"/>
                </a:highlight>
              </a:rPr>
              <a:t>We are calibrating for slope! Offset errors in </a:t>
            </a:r>
            <a:r>
              <a:rPr lang="en-US" dirty="0" err="1">
                <a:highlight>
                  <a:srgbClr val="FFFF00"/>
                </a:highlight>
                <a:latin typeface="Symbol" panose="05050102010706020507" pitchFamily="18" charset="2"/>
              </a:rPr>
              <a:t>D</a:t>
            </a:r>
            <a:r>
              <a:rPr lang="en-US" i="1" dirty="0" err="1">
                <a:highlight>
                  <a:srgbClr val="FFFF00"/>
                </a:highlight>
              </a:rPr>
              <a:t>n</a:t>
            </a:r>
            <a:r>
              <a:rPr lang="en-US" dirty="0">
                <a:highlight>
                  <a:srgbClr val="FFFF00"/>
                </a:highlight>
              </a:rPr>
              <a:t> or even in </a:t>
            </a:r>
            <a:r>
              <a:rPr lang="en-US" dirty="0">
                <a:highlight>
                  <a:srgbClr val="FFFF00"/>
                </a:highlight>
                <a:latin typeface="Symbol" panose="05050102010706020507" pitchFamily="18" charset="2"/>
              </a:rPr>
              <a:t>D</a:t>
            </a:r>
            <a:r>
              <a:rPr lang="en-US" i="1" dirty="0">
                <a:highlight>
                  <a:srgbClr val="FFFF00"/>
                </a:highlight>
              </a:rPr>
              <a:t>c</a:t>
            </a:r>
            <a:r>
              <a:rPr lang="en-US" dirty="0">
                <a:highlight>
                  <a:srgbClr val="FFFF00"/>
                </a:highlight>
              </a:rPr>
              <a:t> are not insurmountable or even worth worrying about. </a:t>
            </a:r>
          </a:p>
          <a:p>
            <a:pPr marL="0" indent="0">
              <a:buNone/>
            </a:pPr>
            <a:endParaRPr lang="en-US" dirty="0"/>
          </a:p>
        </p:txBody>
      </p:sp>
      <p:sp>
        <p:nvSpPr>
          <p:cNvPr id="4" name="Footer Placeholder 3">
            <a:extLst>
              <a:ext uri="{FF2B5EF4-FFF2-40B4-BE49-F238E27FC236}">
                <a16:creationId xmlns:a16="http://schemas.microsoft.com/office/drawing/2014/main" id="{5F1B7BDD-992C-449C-B209-1394BEF4C8AD}"/>
              </a:ext>
            </a:extLst>
          </p:cNvPr>
          <p:cNvSpPr>
            <a:spLocks noGrp="1"/>
          </p:cNvSpPr>
          <p:nvPr>
            <p:ph type="ftr" sz="quarter" idx="11"/>
          </p:nvPr>
        </p:nvSpPr>
        <p:spPr/>
        <p:txBody>
          <a:bodyPr/>
          <a:lstStyle/>
          <a:p>
            <a:r>
              <a:rPr lang="en-US"/>
              <a:t>Copyright APTEC 2021</a:t>
            </a:r>
          </a:p>
        </p:txBody>
      </p:sp>
      <p:sp>
        <p:nvSpPr>
          <p:cNvPr id="5" name="Slide Number Placeholder 4">
            <a:extLst>
              <a:ext uri="{FF2B5EF4-FFF2-40B4-BE49-F238E27FC236}">
                <a16:creationId xmlns:a16="http://schemas.microsoft.com/office/drawing/2014/main" id="{006A9268-68CB-4E85-B98A-043D2D9E5060}"/>
              </a:ext>
            </a:extLst>
          </p:cNvPr>
          <p:cNvSpPr>
            <a:spLocks noGrp="1"/>
          </p:cNvSpPr>
          <p:nvPr>
            <p:ph type="sldNum" sz="quarter" idx="12"/>
          </p:nvPr>
        </p:nvSpPr>
        <p:spPr/>
        <p:txBody>
          <a:bodyPr/>
          <a:lstStyle/>
          <a:p>
            <a:fld id="{D4EB3046-3000-498D-A5F5-5A046F9B2065}" type="slidenum">
              <a:rPr lang="en-US" smtClean="0"/>
              <a:t>13</a:t>
            </a:fld>
            <a:endParaRPr lang="en-US"/>
          </a:p>
        </p:txBody>
      </p:sp>
    </p:spTree>
    <p:extLst>
      <p:ext uri="{BB962C8B-B14F-4D97-AF65-F5344CB8AC3E}">
        <p14:creationId xmlns:p14="http://schemas.microsoft.com/office/powerpoint/2010/main" val="407170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C43561B1-B91D-4210-80C6-A35C121399DF}"/>
              </a:ext>
            </a:extLst>
          </p:cNvPr>
          <p:cNvGraphicFramePr>
            <a:graphicFrameLocks noChangeAspect="1"/>
          </p:cNvGraphicFramePr>
          <p:nvPr>
            <p:extLst>
              <p:ext uri="{D42A27DB-BD31-4B8C-83A1-F6EECF244321}">
                <p14:modId xmlns:p14="http://schemas.microsoft.com/office/powerpoint/2010/main" val="955338366"/>
              </p:ext>
            </p:extLst>
          </p:nvPr>
        </p:nvGraphicFramePr>
        <p:xfrm>
          <a:off x="1144588" y="863730"/>
          <a:ext cx="2259012" cy="1248803"/>
        </p:xfrm>
        <a:graphic>
          <a:graphicData uri="http://schemas.openxmlformats.org/presentationml/2006/ole">
            <mc:AlternateContent xmlns:mc="http://schemas.openxmlformats.org/markup-compatibility/2006">
              <mc:Choice xmlns:v="urn:schemas-microsoft-com:vml" Requires="v">
                <p:oleObj name="Equation" r:id="rId2" imgW="705878" imgH="391014" progId="Equation.DSMT4">
                  <p:embed/>
                </p:oleObj>
              </mc:Choice>
              <mc:Fallback>
                <p:oleObj name="Equation" r:id="rId2" imgW="705878" imgH="391014" progId="Equation.DSMT4">
                  <p:embed/>
                  <p:pic>
                    <p:nvPicPr>
                      <p:cNvPr id="0" name=""/>
                      <p:cNvPicPr/>
                      <p:nvPr/>
                    </p:nvPicPr>
                    <p:blipFill>
                      <a:blip r:embed="rId3"/>
                      <a:stretch>
                        <a:fillRect/>
                      </a:stretch>
                    </p:blipFill>
                    <p:spPr>
                      <a:xfrm>
                        <a:off x="1144588" y="863730"/>
                        <a:ext cx="2259012" cy="124880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EC7650A-58EF-4157-9BAB-D8F6050A81DC}"/>
              </a:ext>
            </a:extLst>
          </p:cNvPr>
          <p:cNvGraphicFramePr>
            <a:graphicFrameLocks noChangeAspect="1"/>
          </p:cNvGraphicFramePr>
          <p:nvPr>
            <p:extLst>
              <p:ext uri="{D42A27DB-BD31-4B8C-83A1-F6EECF244321}">
                <p14:modId xmlns:p14="http://schemas.microsoft.com/office/powerpoint/2010/main" val="3479058304"/>
              </p:ext>
            </p:extLst>
          </p:nvPr>
        </p:nvGraphicFramePr>
        <p:xfrm>
          <a:off x="1335088" y="5266395"/>
          <a:ext cx="8159784" cy="1248802"/>
        </p:xfrm>
        <a:graphic>
          <a:graphicData uri="http://schemas.openxmlformats.org/presentationml/2006/ole">
            <mc:AlternateContent xmlns:mc="http://schemas.openxmlformats.org/markup-compatibility/2006">
              <mc:Choice xmlns:v="urn:schemas-microsoft-com:vml" Requires="v">
                <p:oleObj name="Equation" r:id="rId4" imgW="2737712" imgH="419484" progId="Equation.DSMT4">
                  <p:embed/>
                </p:oleObj>
              </mc:Choice>
              <mc:Fallback>
                <p:oleObj name="Equation" r:id="rId4" imgW="2737712" imgH="419484" progId="Equation.DSMT4">
                  <p:embed/>
                  <p:pic>
                    <p:nvPicPr>
                      <p:cNvPr id="0" name=""/>
                      <p:cNvPicPr/>
                      <p:nvPr/>
                    </p:nvPicPr>
                    <p:blipFill>
                      <a:blip r:embed="rId5"/>
                      <a:stretch>
                        <a:fillRect/>
                      </a:stretch>
                    </p:blipFill>
                    <p:spPr>
                      <a:xfrm>
                        <a:off x="1335088" y="5266395"/>
                        <a:ext cx="8159784" cy="124880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BA8C0A2F-5820-417D-BBB6-D4B5B6CBBF74}"/>
              </a:ext>
            </a:extLst>
          </p:cNvPr>
          <p:cNvSpPr txBox="1"/>
          <p:nvPr/>
        </p:nvSpPr>
        <p:spPr>
          <a:xfrm>
            <a:off x="3606801" y="967204"/>
            <a:ext cx="8407400" cy="1200329"/>
          </a:xfrm>
          <a:prstGeom prst="rect">
            <a:avLst/>
          </a:prstGeom>
          <a:noFill/>
        </p:spPr>
        <p:txBody>
          <a:bodyPr wrap="square" rtlCol="0">
            <a:spAutoFit/>
          </a:bodyPr>
          <a:lstStyle/>
          <a:p>
            <a:r>
              <a:rPr lang="en-US" sz="2400" dirty="0">
                <a:sym typeface="Wingdings" panose="05000000000000000000" pitchFamily="2" charset="2"/>
              </a:rPr>
              <a:t> Use to calculate </a:t>
            </a:r>
            <a:r>
              <a:rPr lang="en-US" sz="2400" dirty="0" err="1">
                <a:latin typeface="Symbol" panose="05050102010706020507" pitchFamily="18" charset="2"/>
                <a:sym typeface="Wingdings" panose="05000000000000000000" pitchFamily="2" charset="2"/>
              </a:rPr>
              <a:t>D</a:t>
            </a:r>
            <a:r>
              <a:rPr lang="en-US" sz="2400" i="1" dirty="0" err="1">
                <a:sym typeface="Wingdings" panose="05000000000000000000" pitchFamily="2" charset="2"/>
              </a:rPr>
              <a:t>n</a:t>
            </a:r>
            <a:r>
              <a:rPr lang="en-US" sz="2400" dirty="0">
                <a:sym typeface="Wingdings" panose="05000000000000000000" pitchFamily="2" charset="2"/>
              </a:rPr>
              <a:t> of known </a:t>
            </a:r>
            <a:r>
              <a:rPr lang="en-US" sz="2400" dirty="0" err="1">
                <a:sym typeface="Wingdings" panose="05000000000000000000" pitchFamily="2" charset="2"/>
              </a:rPr>
              <a:t>KCl</a:t>
            </a:r>
            <a:r>
              <a:rPr lang="en-US" sz="2400" dirty="0">
                <a:sym typeface="Wingdings" panose="05000000000000000000" pitchFamily="2" charset="2"/>
              </a:rPr>
              <a:t> solutions during calibration (known c values because you made the solutions, known </a:t>
            </a:r>
            <a:r>
              <a:rPr lang="en-US" sz="2400" dirty="0" err="1">
                <a:sym typeface="Wingdings" panose="05000000000000000000" pitchFamily="2" charset="2"/>
              </a:rPr>
              <a:t>dn</a:t>
            </a:r>
            <a:r>
              <a:rPr lang="en-US" sz="2400" dirty="0">
                <a:sym typeface="Wingdings" panose="05000000000000000000" pitchFamily="2" charset="2"/>
              </a:rPr>
              <a:t>/dc because someone worked that out once). </a:t>
            </a:r>
            <a:endParaRPr lang="en-US" sz="2400" dirty="0"/>
          </a:p>
        </p:txBody>
      </p:sp>
      <p:graphicFrame>
        <p:nvGraphicFramePr>
          <p:cNvPr id="7" name="Table 6">
            <a:extLst>
              <a:ext uri="{FF2B5EF4-FFF2-40B4-BE49-F238E27FC236}">
                <a16:creationId xmlns:a16="http://schemas.microsoft.com/office/drawing/2014/main" id="{A8F1148C-8EDB-4617-8164-8E5680B53331}"/>
              </a:ext>
            </a:extLst>
          </p:cNvPr>
          <p:cNvGraphicFramePr>
            <a:graphicFrameLocks noGrp="1"/>
          </p:cNvGraphicFramePr>
          <p:nvPr>
            <p:extLst>
              <p:ext uri="{D42A27DB-BD31-4B8C-83A1-F6EECF244321}">
                <p14:modId xmlns:p14="http://schemas.microsoft.com/office/powerpoint/2010/main" val="2406020036"/>
              </p:ext>
            </p:extLst>
          </p:nvPr>
        </p:nvGraphicFramePr>
        <p:xfrm>
          <a:off x="3763010" y="2279984"/>
          <a:ext cx="5326380" cy="1097280"/>
        </p:xfrm>
        <a:graphic>
          <a:graphicData uri="http://schemas.openxmlformats.org/drawingml/2006/table">
            <a:tbl>
              <a:tblPr>
                <a:tableStyleId>{5C22544A-7EE6-4342-B048-85BDC9FD1C3A}</a:tableStyleId>
              </a:tblPr>
              <a:tblGrid>
                <a:gridCol w="525780">
                  <a:extLst>
                    <a:ext uri="{9D8B030D-6E8A-4147-A177-3AD203B41FA5}">
                      <a16:colId xmlns:a16="http://schemas.microsoft.com/office/drawing/2014/main" val="3140728817"/>
                    </a:ext>
                  </a:extLst>
                </a:gridCol>
                <a:gridCol w="2114550">
                  <a:extLst>
                    <a:ext uri="{9D8B030D-6E8A-4147-A177-3AD203B41FA5}">
                      <a16:colId xmlns:a16="http://schemas.microsoft.com/office/drawing/2014/main" val="1248927356"/>
                    </a:ext>
                  </a:extLst>
                </a:gridCol>
                <a:gridCol w="1314450">
                  <a:extLst>
                    <a:ext uri="{9D8B030D-6E8A-4147-A177-3AD203B41FA5}">
                      <a16:colId xmlns:a16="http://schemas.microsoft.com/office/drawing/2014/main" val="1823173570"/>
                    </a:ext>
                  </a:extLst>
                </a:gridCol>
                <a:gridCol w="1371600">
                  <a:extLst>
                    <a:ext uri="{9D8B030D-6E8A-4147-A177-3AD203B41FA5}">
                      <a16:colId xmlns:a16="http://schemas.microsoft.com/office/drawing/2014/main" val="871241880"/>
                    </a:ext>
                  </a:extLst>
                </a:gridCol>
              </a:tblGrid>
              <a:tr h="0">
                <a:tc>
                  <a:txBody>
                    <a:bodyPr/>
                    <a:lstStyle/>
                    <a:p>
                      <a:pPr marL="0" marR="0">
                        <a:spcBef>
                          <a:spcPts val="0"/>
                        </a:spcBef>
                        <a:spcAft>
                          <a:spcPts val="0"/>
                        </a:spcAft>
                      </a:pPr>
                      <a:r>
                        <a:rPr lang="en-US" sz="1200">
                          <a:effectLst/>
                        </a:rPr>
                        <a:t>l</a:t>
                      </a:r>
                      <a:r>
                        <a:rPr lang="en-US" sz="1200" baseline="-25000">
                          <a:effectLst/>
                        </a:rPr>
                        <a:t>o</a:t>
                      </a:r>
                      <a:r>
                        <a:rPr lang="en-US" sz="1200">
                          <a:effectLst/>
                        </a:rPr>
                        <a:t>/Å</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Light Source, color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dn/dc in mL/g for</a:t>
                      </a:r>
                    </a:p>
                    <a:p>
                      <a:pPr marL="0" marR="0">
                        <a:spcBef>
                          <a:spcPts val="0"/>
                        </a:spcBef>
                        <a:spcAft>
                          <a:spcPts val="0"/>
                        </a:spcAft>
                      </a:pPr>
                      <a:r>
                        <a:rPr lang="en-US" sz="1200">
                          <a:effectLst/>
                        </a:rPr>
                        <a:t>KCl /H</a:t>
                      </a:r>
                      <a:r>
                        <a:rPr lang="en-US" sz="1200" baseline="-25000">
                          <a:effectLst/>
                        </a:rPr>
                        <a:t>2</a:t>
                      </a:r>
                      <a:r>
                        <a:rPr lang="en-US" sz="1200">
                          <a:effectLst/>
                        </a:rPr>
                        <a:t>O @ 25</a:t>
                      </a:r>
                      <a:r>
                        <a:rPr lang="en-US" sz="1200" baseline="30000">
                          <a:effectLst/>
                        </a:rPr>
                        <a:t>o</a:t>
                      </a:r>
                      <a:r>
                        <a:rPr lang="en-US" sz="1200">
                          <a:effectLst/>
                        </a:rPr>
                        <a:t>C</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dn/dc in mL/g for</a:t>
                      </a:r>
                    </a:p>
                    <a:p>
                      <a:pPr marL="0" marR="0">
                        <a:spcBef>
                          <a:spcPts val="0"/>
                        </a:spcBef>
                        <a:spcAft>
                          <a:spcPts val="0"/>
                        </a:spcAft>
                      </a:pPr>
                      <a:r>
                        <a:rPr lang="en-US" sz="1200">
                          <a:effectLst/>
                        </a:rPr>
                        <a:t>NaCl /H</a:t>
                      </a:r>
                      <a:r>
                        <a:rPr lang="en-US" sz="1200" baseline="-25000">
                          <a:effectLst/>
                        </a:rPr>
                        <a:t>2</a:t>
                      </a:r>
                      <a:r>
                        <a:rPr lang="en-US" sz="1200">
                          <a:effectLst/>
                        </a:rPr>
                        <a:t>O @ 25</a:t>
                      </a:r>
                      <a:r>
                        <a:rPr lang="en-US" sz="1200" baseline="30000">
                          <a:effectLst/>
                        </a:rPr>
                        <a:t>o</a:t>
                      </a:r>
                      <a:r>
                        <a:rPr lang="en-US" sz="1200">
                          <a:effectLst/>
                        </a:rPr>
                        <a:t>C</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10122989"/>
                  </a:ext>
                </a:extLst>
              </a:tr>
              <a:tr h="0">
                <a:tc>
                  <a:txBody>
                    <a:bodyPr/>
                    <a:lstStyle/>
                    <a:p>
                      <a:pPr marL="0" marR="0">
                        <a:spcBef>
                          <a:spcPts val="0"/>
                        </a:spcBef>
                        <a:spcAft>
                          <a:spcPts val="0"/>
                        </a:spcAft>
                      </a:pPr>
                      <a:r>
                        <a:rPr lang="en-US" sz="1200">
                          <a:effectLst/>
                        </a:rPr>
                        <a:t>6328</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Helium-neon laser, red</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0.13182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0.17010</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05648212"/>
                  </a:ext>
                </a:extLst>
              </a:tr>
              <a:tr h="0">
                <a:tc>
                  <a:txBody>
                    <a:bodyPr/>
                    <a:lstStyle/>
                    <a:p>
                      <a:pPr marL="0" marR="0">
                        <a:spcBef>
                          <a:spcPts val="0"/>
                        </a:spcBef>
                        <a:spcAft>
                          <a:spcPts val="0"/>
                        </a:spcAft>
                      </a:pPr>
                      <a:r>
                        <a:rPr lang="en-US" sz="1200">
                          <a:effectLst/>
                        </a:rPr>
                        <a:t>5890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Sodium lamp D line, orange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0.13277</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0.17138</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48641779"/>
                  </a:ext>
                </a:extLst>
              </a:tr>
              <a:tr h="0">
                <a:tc>
                  <a:txBody>
                    <a:bodyPr/>
                    <a:lstStyle/>
                    <a:p>
                      <a:pPr marL="0" marR="0">
                        <a:spcBef>
                          <a:spcPts val="0"/>
                        </a:spcBef>
                        <a:spcAft>
                          <a:spcPts val="0"/>
                        </a:spcAft>
                      </a:pPr>
                      <a:r>
                        <a:rPr lang="en-US" sz="1200">
                          <a:effectLst/>
                        </a:rPr>
                        <a:t>5145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Argon ion laser, strongest green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0.13496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0.17435</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09100707"/>
                  </a:ext>
                </a:extLst>
              </a:tr>
              <a:tr h="0">
                <a:tc>
                  <a:txBody>
                    <a:bodyPr/>
                    <a:lstStyle/>
                    <a:p>
                      <a:pPr marL="0" marR="0">
                        <a:spcBef>
                          <a:spcPts val="0"/>
                        </a:spcBef>
                        <a:spcAft>
                          <a:spcPts val="0"/>
                        </a:spcAft>
                      </a:pPr>
                      <a:r>
                        <a:rPr lang="en-US" sz="1200">
                          <a:effectLst/>
                        </a:rPr>
                        <a:t>4880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Argon ion laser, strongest blue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0.13599</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0.17575</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26276168"/>
                  </a:ext>
                </a:extLst>
              </a:tr>
            </a:tbl>
          </a:graphicData>
        </a:graphic>
      </p:graphicFrame>
      <p:pic>
        <p:nvPicPr>
          <p:cNvPr id="8" name="Picture 7">
            <a:extLst>
              <a:ext uri="{FF2B5EF4-FFF2-40B4-BE49-F238E27FC236}">
                <a16:creationId xmlns:a16="http://schemas.microsoft.com/office/drawing/2014/main" id="{8BAA79A6-8A79-4220-B415-6E0536B1D85B}"/>
              </a:ext>
            </a:extLst>
          </p:cNvPr>
          <p:cNvPicPr>
            <a:picLocks noChangeAspect="1"/>
          </p:cNvPicPr>
          <p:nvPr/>
        </p:nvPicPr>
        <p:blipFill>
          <a:blip r:embed="rId6"/>
          <a:stretch>
            <a:fillRect/>
          </a:stretch>
        </p:blipFill>
        <p:spPr>
          <a:xfrm>
            <a:off x="814928" y="3369207"/>
            <a:ext cx="3011583" cy="1376261"/>
          </a:xfrm>
          <a:prstGeom prst="rect">
            <a:avLst/>
          </a:prstGeom>
        </p:spPr>
      </p:pic>
      <p:sp>
        <p:nvSpPr>
          <p:cNvPr id="9" name="TextBox 8">
            <a:extLst>
              <a:ext uri="{FF2B5EF4-FFF2-40B4-BE49-F238E27FC236}">
                <a16:creationId xmlns:a16="http://schemas.microsoft.com/office/drawing/2014/main" id="{63468CA3-95B8-4FC6-AA4B-4B5E20E326FC}"/>
              </a:ext>
            </a:extLst>
          </p:cNvPr>
          <p:cNvSpPr txBox="1"/>
          <p:nvPr/>
        </p:nvSpPr>
        <p:spPr>
          <a:xfrm>
            <a:off x="3975101" y="3721665"/>
            <a:ext cx="7683499" cy="1200329"/>
          </a:xfrm>
          <a:prstGeom prst="rect">
            <a:avLst/>
          </a:prstGeom>
          <a:noFill/>
        </p:spPr>
        <p:txBody>
          <a:bodyPr wrap="square" rtlCol="0">
            <a:spAutoFit/>
          </a:bodyPr>
          <a:lstStyle/>
          <a:p>
            <a:r>
              <a:rPr lang="en-US" sz="2400" dirty="0">
                <a:sym typeface="Wingdings" panose="05000000000000000000" pitchFamily="2" charset="2"/>
              </a:rPr>
              <a:t> The </a:t>
            </a:r>
            <a:r>
              <a:rPr lang="en-US" sz="2400" dirty="0" err="1">
                <a:latin typeface="Symbol" panose="05050102010706020507" pitchFamily="18" charset="2"/>
                <a:sym typeface="Wingdings" panose="05000000000000000000" pitchFamily="2" charset="2"/>
              </a:rPr>
              <a:t>D</a:t>
            </a:r>
            <a:r>
              <a:rPr lang="en-US" sz="2400" i="1" dirty="0" err="1">
                <a:sym typeface="Wingdings" panose="05000000000000000000" pitchFamily="2" charset="2"/>
              </a:rPr>
              <a:t>n</a:t>
            </a:r>
            <a:r>
              <a:rPr lang="en-US" sz="2400" dirty="0">
                <a:sym typeface="Wingdings" panose="05000000000000000000" pitchFamily="2" charset="2"/>
              </a:rPr>
              <a:t> values come from above equation for various </a:t>
            </a:r>
            <a:r>
              <a:rPr lang="en-US" sz="2400" i="1" dirty="0">
                <a:sym typeface="Wingdings" panose="05000000000000000000" pitchFamily="2" charset="2"/>
              </a:rPr>
              <a:t>c</a:t>
            </a:r>
            <a:r>
              <a:rPr lang="en-US" sz="2400" dirty="0">
                <a:sym typeface="Wingdings" panose="05000000000000000000" pitchFamily="2" charset="2"/>
              </a:rPr>
              <a:t> values of solutions you prepared. You measure </a:t>
            </a:r>
            <a:r>
              <a:rPr lang="en-US" sz="2400" i="1" dirty="0">
                <a:sym typeface="Wingdings" panose="05000000000000000000" pitchFamily="2" charset="2"/>
              </a:rPr>
              <a:t>S</a:t>
            </a:r>
            <a:r>
              <a:rPr lang="en-US" sz="2400" dirty="0">
                <a:sym typeface="Wingdings" panose="05000000000000000000" pitchFamily="2" charset="2"/>
              </a:rPr>
              <a:t> and fit a line to get </a:t>
            </a:r>
            <a:r>
              <a:rPr lang="en-US" sz="2400" i="1" dirty="0">
                <a:sym typeface="Wingdings" panose="05000000000000000000" pitchFamily="2" charset="2"/>
              </a:rPr>
              <a:t>O</a:t>
            </a:r>
            <a:r>
              <a:rPr lang="en-US" sz="2400" dirty="0">
                <a:sym typeface="Wingdings" panose="05000000000000000000" pitchFamily="2" charset="2"/>
              </a:rPr>
              <a:t> and </a:t>
            </a:r>
            <a:r>
              <a:rPr lang="en-US" sz="2400" i="1" dirty="0" err="1">
                <a:sym typeface="Wingdings" panose="05000000000000000000" pitchFamily="2" charset="2"/>
              </a:rPr>
              <a:t>dV</a:t>
            </a:r>
            <a:r>
              <a:rPr lang="en-US" sz="2400" dirty="0">
                <a:sym typeface="Wingdings" panose="05000000000000000000" pitchFamily="2" charset="2"/>
              </a:rPr>
              <a:t>/d</a:t>
            </a:r>
            <a:r>
              <a:rPr lang="en-US" sz="2400" i="1" dirty="0">
                <a:sym typeface="Wingdings" panose="05000000000000000000" pitchFamily="2" charset="2"/>
              </a:rPr>
              <a:t>n</a:t>
            </a:r>
            <a:r>
              <a:rPr lang="en-US" sz="2400" dirty="0">
                <a:sym typeface="Wingdings" panose="05000000000000000000" pitchFamily="2" charset="2"/>
              </a:rPr>
              <a:t>. </a:t>
            </a:r>
            <a:endParaRPr lang="en-US" sz="2400" dirty="0"/>
          </a:p>
        </p:txBody>
      </p:sp>
      <p:sp>
        <p:nvSpPr>
          <p:cNvPr id="10" name="TextBox 9">
            <a:extLst>
              <a:ext uri="{FF2B5EF4-FFF2-40B4-BE49-F238E27FC236}">
                <a16:creationId xmlns:a16="http://schemas.microsoft.com/office/drawing/2014/main" id="{E5FE14A7-9A54-4EA4-A556-DBD96A889ECE}"/>
              </a:ext>
            </a:extLst>
          </p:cNvPr>
          <p:cNvSpPr txBox="1"/>
          <p:nvPr/>
        </p:nvSpPr>
        <p:spPr>
          <a:xfrm>
            <a:off x="316858" y="106754"/>
            <a:ext cx="2972737" cy="584775"/>
          </a:xfrm>
          <a:prstGeom prst="rect">
            <a:avLst/>
          </a:prstGeom>
          <a:noFill/>
        </p:spPr>
        <p:txBody>
          <a:bodyPr wrap="none" rtlCol="0">
            <a:spAutoFit/>
          </a:bodyPr>
          <a:lstStyle/>
          <a:p>
            <a:r>
              <a:rPr lang="en-US" sz="3200" dirty="0"/>
              <a:t>Calibration stage</a:t>
            </a:r>
          </a:p>
        </p:txBody>
      </p:sp>
      <p:sp>
        <p:nvSpPr>
          <p:cNvPr id="11" name="Footer Placeholder 10">
            <a:extLst>
              <a:ext uri="{FF2B5EF4-FFF2-40B4-BE49-F238E27FC236}">
                <a16:creationId xmlns:a16="http://schemas.microsoft.com/office/drawing/2014/main" id="{6BC2BC63-67DD-4F8C-9DC8-2A99556C20EF}"/>
              </a:ext>
            </a:extLst>
          </p:cNvPr>
          <p:cNvSpPr>
            <a:spLocks noGrp="1"/>
          </p:cNvSpPr>
          <p:nvPr>
            <p:ph type="ftr" sz="quarter" idx="11"/>
          </p:nvPr>
        </p:nvSpPr>
        <p:spPr/>
        <p:txBody>
          <a:bodyPr/>
          <a:lstStyle/>
          <a:p>
            <a:r>
              <a:rPr lang="en-US"/>
              <a:t>Copyright APTEC 2021</a:t>
            </a:r>
          </a:p>
        </p:txBody>
      </p:sp>
      <p:sp>
        <p:nvSpPr>
          <p:cNvPr id="12" name="Slide Number Placeholder 11">
            <a:extLst>
              <a:ext uri="{FF2B5EF4-FFF2-40B4-BE49-F238E27FC236}">
                <a16:creationId xmlns:a16="http://schemas.microsoft.com/office/drawing/2014/main" id="{7AEC9BE2-CCCD-460A-AFFC-A456311F2040}"/>
              </a:ext>
            </a:extLst>
          </p:cNvPr>
          <p:cNvSpPr>
            <a:spLocks noGrp="1"/>
          </p:cNvSpPr>
          <p:nvPr>
            <p:ph type="sldNum" sz="quarter" idx="12"/>
          </p:nvPr>
        </p:nvSpPr>
        <p:spPr/>
        <p:txBody>
          <a:bodyPr/>
          <a:lstStyle/>
          <a:p>
            <a:fld id="{D4EB3046-3000-498D-A5F5-5A046F9B2065}" type="slidenum">
              <a:rPr lang="en-US" smtClean="0"/>
              <a:t>14</a:t>
            </a:fld>
            <a:endParaRPr lang="en-US"/>
          </a:p>
        </p:txBody>
      </p:sp>
    </p:spTree>
    <p:extLst>
      <p:ext uri="{BB962C8B-B14F-4D97-AF65-F5344CB8AC3E}">
        <p14:creationId xmlns:p14="http://schemas.microsoft.com/office/powerpoint/2010/main" val="1429853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5AE02588-ABE5-4134-963E-2B12AA39C437}"/>
              </a:ext>
            </a:extLst>
          </p:cNvPr>
          <p:cNvGraphicFramePr>
            <a:graphicFrameLocks noChangeAspect="1"/>
          </p:cNvGraphicFramePr>
          <p:nvPr>
            <p:extLst>
              <p:ext uri="{D42A27DB-BD31-4B8C-83A1-F6EECF244321}">
                <p14:modId xmlns:p14="http://schemas.microsoft.com/office/powerpoint/2010/main" val="3698920824"/>
              </p:ext>
            </p:extLst>
          </p:nvPr>
        </p:nvGraphicFramePr>
        <p:xfrm>
          <a:off x="751862" y="2518299"/>
          <a:ext cx="5394938" cy="825660"/>
        </p:xfrm>
        <a:graphic>
          <a:graphicData uri="http://schemas.openxmlformats.org/presentationml/2006/ole">
            <mc:AlternateContent xmlns:mc="http://schemas.openxmlformats.org/markup-compatibility/2006">
              <mc:Choice xmlns:v="urn:schemas-microsoft-com:vml" Requires="v">
                <p:oleObj name="Equation" r:id="rId2" imgW="2737712" imgH="419484" progId="Equation.DSMT4">
                  <p:embed/>
                </p:oleObj>
              </mc:Choice>
              <mc:Fallback>
                <p:oleObj name="Equation" r:id="rId2" imgW="2737712" imgH="419484" progId="Equation.DSMT4">
                  <p:embed/>
                  <p:pic>
                    <p:nvPicPr>
                      <p:cNvPr id="0" name=""/>
                      <p:cNvPicPr/>
                      <p:nvPr/>
                    </p:nvPicPr>
                    <p:blipFill>
                      <a:blip r:embed="rId3"/>
                      <a:stretch>
                        <a:fillRect/>
                      </a:stretch>
                    </p:blipFill>
                    <p:spPr>
                      <a:xfrm>
                        <a:off x="751862" y="2518299"/>
                        <a:ext cx="5394938" cy="82566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371C1D57-472C-431D-B1F6-8A863E870779}"/>
              </a:ext>
            </a:extLst>
          </p:cNvPr>
          <p:cNvSpPr txBox="1"/>
          <p:nvPr/>
        </p:nvSpPr>
        <p:spPr>
          <a:xfrm>
            <a:off x="316858" y="106754"/>
            <a:ext cx="3509550" cy="584775"/>
          </a:xfrm>
          <a:prstGeom prst="rect">
            <a:avLst/>
          </a:prstGeom>
          <a:noFill/>
        </p:spPr>
        <p:txBody>
          <a:bodyPr wrap="none" rtlCol="0">
            <a:spAutoFit/>
          </a:bodyPr>
          <a:lstStyle/>
          <a:p>
            <a:r>
              <a:rPr lang="en-US" sz="3200" dirty="0"/>
              <a:t>Measurement stage</a:t>
            </a:r>
          </a:p>
        </p:txBody>
      </p:sp>
      <p:graphicFrame>
        <p:nvGraphicFramePr>
          <p:cNvPr id="10" name="Object 9">
            <a:extLst>
              <a:ext uri="{FF2B5EF4-FFF2-40B4-BE49-F238E27FC236}">
                <a16:creationId xmlns:a16="http://schemas.microsoft.com/office/drawing/2014/main" id="{D4E2CAA6-FE0B-486A-AB3F-0A783AF40AE0}"/>
              </a:ext>
            </a:extLst>
          </p:cNvPr>
          <p:cNvGraphicFramePr>
            <a:graphicFrameLocks noChangeAspect="1"/>
          </p:cNvGraphicFramePr>
          <p:nvPr>
            <p:extLst>
              <p:ext uri="{D42A27DB-BD31-4B8C-83A1-F6EECF244321}">
                <p14:modId xmlns:p14="http://schemas.microsoft.com/office/powerpoint/2010/main" val="1747136137"/>
              </p:ext>
            </p:extLst>
          </p:nvPr>
        </p:nvGraphicFramePr>
        <p:xfrm>
          <a:off x="751862" y="934985"/>
          <a:ext cx="2083362" cy="909637"/>
        </p:xfrm>
        <a:graphic>
          <a:graphicData uri="http://schemas.openxmlformats.org/presentationml/2006/ole">
            <mc:AlternateContent xmlns:mc="http://schemas.openxmlformats.org/markup-compatibility/2006">
              <mc:Choice xmlns:v="urn:schemas-microsoft-com:vml" Requires="v">
                <p:oleObj name="Equation" r:id="rId4" imgW="901440" imgH="393480" progId="Equation.DSMT4">
                  <p:embed/>
                </p:oleObj>
              </mc:Choice>
              <mc:Fallback>
                <p:oleObj name="Equation" r:id="rId4" imgW="901440" imgH="393480" progId="Equation.DSMT4">
                  <p:embed/>
                  <p:pic>
                    <p:nvPicPr>
                      <p:cNvPr id="0" name=""/>
                      <p:cNvPicPr/>
                      <p:nvPr/>
                    </p:nvPicPr>
                    <p:blipFill>
                      <a:blip r:embed="rId5"/>
                      <a:stretch>
                        <a:fillRect/>
                      </a:stretch>
                    </p:blipFill>
                    <p:spPr>
                      <a:xfrm>
                        <a:off x="751862" y="934985"/>
                        <a:ext cx="2083362" cy="909637"/>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68E33750-7E19-47D8-82EF-8D6350C4B0D5}"/>
              </a:ext>
            </a:extLst>
          </p:cNvPr>
          <p:cNvSpPr txBox="1"/>
          <p:nvPr/>
        </p:nvSpPr>
        <p:spPr>
          <a:xfrm>
            <a:off x="3089246" y="1205137"/>
            <a:ext cx="8493154" cy="369332"/>
          </a:xfrm>
          <a:prstGeom prst="rect">
            <a:avLst/>
          </a:prstGeom>
          <a:noFill/>
        </p:spPr>
        <p:txBody>
          <a:bodyPr wrap="square" rtlCol="0">
            <a:spAutoFit/>
          </a:bodyPr>
          <a:lstStyle/>
          <a:p>
            <a:r>
              <a:rPr lang="en-US" dirty="0">
                <a:sym typeface="Wingdings" panose="05000000000000000000" pitchFamily="2" charset="2"/>
              </a:rPr>
              <a:t> Measure signals for a series of known polymer concentrations; fit </a:t>
            </a:r>
            <a:r>
              <a:rPr lang="en-US" i="1" dirty="0">
                <a:sym typeface="Wingdings" panose="05000000000000000000" pitchFamily="2" charset="2"/>
              </a:rPr>
              <a:t>O</a:t>
            </a:r>
            <a:r>
              <a:rPr lang="en-US" dirty="0">
                <a:sym typeface="Wingdings" panose="05000000000000000000" pitchFamily="2" charset="2"/>
              </a:rPr>
              <a:t> and slope </a:t>
            </a:r>
            <a:r>
              <a:rPr lang="en-US" i="1" dirty="0" err="1">
                <a:sym typeface="Wingdings" panose="05000000000000000000" pitchFamily="2" charset="2"/>
              </a:rPr>
              <a:t>dV</a:t>
            </a:r>
            <a:r>
              <a:rPr lang="en-US" i="1" dirty="0">
                <a:sym typeface="Wingdings" panose="05000000000000000000" pitchFamily="2" charset="2"/>
              </a:rPr>
              <a:t>/dc</a:t>
            </a:r>
            <a:r>
              <a:rPr lang="en-US" dirty="0">
                <a:sym typeface="Wingdings" panose="05000000000000000000" pitchFamily="2" charset="2"/>
              </a:rPr>
              <a:t>.</a:t>
            </a:r>
            <a:endParaRPr lang="en-US" dirty="0"/>
          </a:p>
        </p:txBody>
      </p:sp>
      <p:sp>
        <p:nvSpPr>
          <p:cNvPr id="12" name="TextBox 11">
            <a:extLst>
              <a:ext uri="{FF2B5EF4-FFF2-40B4-BE49-F238E27FC236}">
                <a16:creationId xmlns:a16="http://schemas.microsoft.com/office/drawing/2014/main" id="{EA5EB478-5260-4FA5-86CA-D3DC9875B0BF}"/>
              </a:ext>
            </a:extLst>
          </p:cNvPr>
          <p:cNvSpPr txBox="1"/>
          <p:nvPr/>
        </p:nvSpPr>
        <p:spPr>
          <a:xfrm>
            <a:off x="6422996" y="2746463"/>
            <a:ext cx="5017142" cy="369332"/>
          </a:xfrm>
          <a:prstGeom prst="rect">
            <a:avLst/>
          </a:prstGeom>
          <a:noFill/>
        </p:spPr>
        <p:txBody>
          <a:bodyPr wrap="square" rtlCol="0">
            <a:spAutoFit/>
          </a:bodyPr>
          <a:lstStyle/>
          <a:p>
            <a:r>
              <a:rPr lang="en-US" dirty="0">
                <a:sym typeface="Wingdings" panose="05000000000000000000" pitchFamily="2" charset="2"/>
              </a:rPr>
              <a:t> Combine calibration and measurement results.</a:t>
            </a:r>
            <a:endParaRPr lang="en-US" dirty="0"/>
          </a:p>
        </p:txBody>
      </p:sp>
      <p:sp>
        <p:nvSpPr>
          <p:cNvPr id="13" name="Footer Placeholder 12">
            <a:extLst>
              <a:ext uri="{FF2B5EF4-FFF2-40B4-BE49-F238E27FC236}">
                <a16:creationId xmlns:a16="http://schemas.microsoft.com/office/drawing/2014/main" id="{03F11AA6-E8D7-4DE8-B0B5-DCA6B65F3DBE}"/>
              </a:ext>
            </a:extLst>
          </p:cNvPr>
          <p:cNvSpPr>
            <a:spLocks noGrp="1"/>
          </p:cNvSpPr>
          <p:nvPr>
            <p:ph type="ftr" sz="quarter" idx="11"/>
          </p:nvPr>
        </p:nvSpPr>
        <p:spPr/>
        <p:txBody>
          <a:bodyPr/>
          <a:lstStyle/>
          <a:p>
            <a:r>
              <a:rPr lang="en-US"/>
              <a:t>Copyright APTEC 2021</a:t>
            </a:r>
          </a:p>
        </p:txBody>
      </p:sp>
      <p:sp>
        <p:nvSpPr>
          <p:cNvPr id="14" name="Slide Number Placeholder 13">
            <a:extLst>
              <a:ext uri="{FF2B5EF4-FFF2-40B4-BE49-F238E27FC236}">
                <a16:creationId xmlns:a16="http://schemas.microsoft.com/office/drawing/2014/main" id="{4AF31779-64D6-40E7-B12F-2184225576B2}"/>
              </a:ext>
            </a:extLst>
          </p:cNvPr>
          <p:cNvSpPr>
            <a:spLocks noGrp="1"/>
          </p:cNvSpPr>
          <p:nvPr>
            <p:ph type="sldNum" sz="quarter" idx="12"/>
          </p:nvPr>
        </p:nvSpPr>
        <p:spPr/>
        <p:txBody>
          <a:bodyPr/>
          <a:lstStyle/>
          <a:p>
            <a:fld id="{D4EB3046-3000-498D-A5F5-5A046F9B2065}" type="slidenum">
              <a:rPr lang="en-US" smtClean="0"/>
              <a:t>15</a:t>
            </a:fld>
            <a:endParaRPr lang="en-US"/>
          </a:p>
        </p:txBody>
      </p:sp>
    </p:spTree>
    <p:extLst>
      <p:ext uri="{BB962C8B-B14F-4D97-AF65-F5344CB8AC3E}">
        <p14:creationId xmlns:p14="http://schemas.microsoft.com/office/powerpoint/2010/main" val="4225016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F4184-1840-4ACF-A553-3995B9E94239}"/>
              </a:ext>
            </a:extLst>
          </p:cNvPr>
          <p:cNvSpPr>
            <a:spLocks noGrp="1"/>
          </p:cNvSpPr>
          <p:nvPr>
            <p:ph type="title"/>
          </p:nvPr>
        </p:nvSpPr>
        <p:spPr>
          <a:xfrm>
            <a:off x="838200" y="365125"/>
            <a:ext cx="10515600" cy="727075"/>
          </a:xfrm>
        </p:spPr>
        <p:txBody>
          <a:bodyPr/>
          <a:lstStyle/>
          <a:p>
            <a:r>
              <a:rPr lang="en-US" dirty="0">
                <a:highlight>
                  <a:srgbClr val="FFFF00"/>
                </a:highlight>
              </a:rPr>
              <a:t>Measure The Weights Precisely!</a:t>
            </a:r>
          </a:p>
        </p:txBody>
      </p:sp>
      <p:sp>
        <p:nvSpPr>
          <p:cNvPr id="3" name="Content Placeholder 2">
            <a:extLst>
              <a:ext uri="{FF2B5EF4-FFF2-40B4-BE49-F238E27FC236}">
                <a16:creationId xmlns:a16="http://schemas.microsoft.com/office/drawing/2014/main" id="{4934810F-5719-495A-9D5A-ED5F79238E4E}"/>
              </a:ext>
            </a:extLst>
          </p:cNvPr>
          <p:cNvSpPr>
            <a:spLocks noGrp="1"/>
          </p:cNvSpPr>
          <p:nvPr>
            <p:ph idx="1"/>
          </p:nvPr>
        </p:nvSpPr>
        <p:spPr>
          <a:xfrm>
            <a:off x="838200" y="1368425"/>
            <a:ext cx="10515600" cy="4351338"/>
          </a:xfrm>
        </p:spPr>
        <p:txBody>
          <a:bodyPr/>
          <a:lstStyle/>
          <a:p>
            <a:pPr marL="0" indent="0">
              <a:buNone/>
            </a:pPr>
            <a:r>
              <a:rPr lang="en-US" dirty="0"/>
              <a:t>You need high precision for </a:t>
            </a:r>
            <a:r>
              <a:rPr lang="en-US" dirty="0" err="1"/>
              <a:t>dn</a:t>
            </a:r>
            <a:r>
              <a:rPr lang="en-US" dirty="0"/>
              <a:t>/dc because the number is squared before use; errors are magnified! </a:t>
            </a:r>
          </a:p>
          <a:p>
            <a:pPr marL="0" indent="0">
              <a:buNone/>
            </a:pPr>
            <a:r>
              <a:rPr lang="en-US" dirty="0"/>
              <a:t>So when you weigh out your calibration salt or polymer unknown, use a high-precision balance. </a:t>
            </a:r>
          </a:p>
          <a:p>
            <a:pPr marL="0" indent="0">
              <a:buNone/>
            </a:pPr>
            <a:r>
              <a:rPr lang="en-US" dirty="0"/>
              <a:t>Make a stock solution that is big enough that you can weigh and use 5 significant digits. For example, if you want 0.0015328 grams/mL you cannot prepare just a 1 mL sample! No balance we have measures such tiny masses. </a:t>
            </a:r>
          </a:p>
          <a:p>
            <a:pPr marL="0" indent="0">
              <a:buNone/>
            </a:pPr>
            <a:r>
              <a:rPr lang="en-US" dirty="0"/>
              <a:t>But you can weigh 1.5328 grams into 1000 mL (1-liter) flask. Then dilute by a factor of 1000 (using sufficiently precise pipettors). </a:t>
            </a:r>
          </a:p>
        </p:txBody>
      </p:sp>
      <p:sp>
        <p:nvSpPr>
          <p:cNvPr id="4" name="Footer Placeholder 3">
            <a:extLst>
              <a:ext uri="{FF2B5EF4-FFF2-40B4-BE49-F238E27FC236}">
                <a16:creationId xmlns:a16="http://schemas.microsoft.com/office/drawing/2014/main" id="{B9DFC216-9AE8-4B13-927E-3E073F54C0E8}"/>
              </a:ext>
            </a:extLst>
          </p:cNvPr>
          <p:cNvSpPr>
            <a:spLocks noGrp="1"/>
          </p:cNvSpPr>
          <p:nvPr>
            <p:ph type="ftr" sz="quarter" idx="11"/>
          </p:nvPr>
        </p:nvSpPr>
        <p:spPr/>
        <p:txBody>
          <a:bodyPr/>
          <a:lstStyle/>
          <a:p>
            <a:r>
              <a:rPr lang="en-US"/>
              <a:t>Copyright APTEC 2021</a:t>
            </a:r>
          </a:p>
        </p:txBody>
      </p:sp>
      <p:sp>
        <p:nvSpPr>
          <p:cNvPr id="5" name="Slide Number Placeholder 4">
            <a:extLst>
              <a:ext uri="{FF2B5EF4-FFF2-40B4-BE49-F238E27FC236}">
                <a16:creationId xmlns:a16="http://schemas.microsoft.com/office/drawing/2014/main" id="{DB3BF619-7D0E-4D50-A4C6-E2325DA5E5C6}"/>
              </a:ext>
            </a:extLst>
          </p:cNvPr>
          <p:cNvSpPr>
            <a:spLocks noGrp="1"/>
          </p:cNvSpPr>
          <p:nvPr>
            <p:ph type="sldNum" sz="quarter" idx="12"/>
          </p:nvPr>
        </p:nvSpPr>
        <p:spPr/>
        <p:txBody>
          <a:bodyPr/>
          <a:lstStyle/>
          <a:p>
            <a:fld id="{D4EB3046-3000-498D-A5F5-5A046F9B2065}" type="slidenum">
              <a:rPr lang="en-US" smtClean="0"/>
              <a:t>16</a:t>
            </a:fld>
            <a:endParaRPr lang="en-US"/>
          </a:p>
        </p:txBody>
      </p:sp>
    </p:spTree>
    <p:extLst>
      <p:ext uri="{BB962C8B-B14F-4D97-AF65-F5344CB8AC3E}">
        <p14:creationId xmlns:p14="http://schemas.microsoft.com/office/powerpoint/2010/main" val="2503231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C6C8F-8C8F-4797-9783-BE00997BC25E}"/>
              </a:ext>
            </a:extLst>
          </p:cNvPr>
          <p:cNvSpPr>
            <a:spLocks noGrp="1"/>
          </p:cNvSpPr>
          <p:nvPr>
            <p:ph type="title"/>
          </p:nvPr>
        </p:nvSpPr>
        <p:spPr/>
        <p:txBody>
          <a:bodyPr/>
          <a:lstStyle/>
          <a:p>
            <a:r>
              <a:rPr lang="en-US" dirty="0"/>
              <a:t>Weigh everything on a 4-place or better balance because volume is not very precise.</a:t>
            </a:r>
          </a:p>
        </p:txBody>
      </p:sp>
      <p:sp>
        <p:nvSpPr>
          <p:cNvPr id="3" name="Content Placeholder 2">
            <a:extLst>
              <a:ext uri="{FF2B5EF4-FFF2-40B4-BE49-F238E27FC236}">
                <a16:creationId xmlns:a16="http://schemas.microsoft.com/office/drawing/2014/main" id="{BFA658BF-1965-46BE-A418-4A714D74B5A1}"/>
              </a:ext>
            </a:extLst>
          </p:cNvPr>
          <p:cNvSpPr>
            <a:spLocks noGrp="1"/>
          </p:cNvSpPr>
          <p:nvPr>
            <p:ph idx="1"/>
          </p:nvPr>
        </p:nvSpPr>
        <p:spPr>
          <a:xfrm>
            <a:off x="771832" y="1884619"/>
            <a:ext cx="11152239" cy="4351338"/>
          </a:xfrm>
        </p:spPr>
        <p:txBody>
          <a:bodyPr/>
          <a:lstStyle/>
          <a:p>
            <a:pPr marL="0" indent="0">
              <a:buNone/>
            </a:pPr>
            <a:r>
              <a:rPr lang="en-US" dirty="0"/>
              <a:t>OK….so you can use volume as a convenient way to deliver and dilute your solutions, but it’s safest to weigh everything. </a:t>
            </a:r>
          </a:p>
          <a:p>
            <a:pPr marL="0" indent="0">
              <a:buNone/>
            </a:pPr>
            <a:endParaRPr lang="en-US" sz="800" dirty="0"/>
          </a:p>
          <a:p>
            <a:pPr marL="0" indent="0">
              <a:buNone/>
            </a:pPr>
            <a:r>
              <a:rPr lang="en-US" u="sng" dirty="0"/>
              <a:t>Example: Dilution by a factor of 100</a:t>
            </a:r>
          </a:p>
          <a:p>
            <a:pPr marL="0" indent="0">
              <a:buNone/>
            </a:pPr>
            <a:r>
              <a:rPr lang="en-US" dirty="0"/>
              <a:t>Step 1. Empty vial or volumetric flask: 10.53289 grams (g)</a:t>
            </a:r>
          </a:p>
          <a:p>
            <a:pPr marL="0" indent="0">
              <a:buNone/>
            </a:pPr>
            <a:r>
              <a:rPr lang="en-US" dirty="0"/>
              <a:t>Step 2. Add “0.100 mL” of stock solution: 10.63108 g (almost 0.1 g heavier)</a:t>
            </a:r>
          </a:p>
          <a:p>
            <a:pPr marL="0" indent="0">
              <a:buNone/>
            </a:pPr>
            <a:r>
              <a:rPr lang="en-US" dirty="0"/>
              <a:t>Step 3. Add “9.90 mL” of water or bring volumetric flask to line: 25.42083 g</a:t>
            </a:r>
          </a:p>
        </p:txBody>
      </p:sp>
      <p:sp>
        <p:nvSpPr>
          <p:cNvPr id="4" name="Footer Placeholder 3">
            <a:extLst>
              <a:ext uri="{FF2B5EF4-FFF2-40B4-BE49-F238E27FC236}">
                <a16:creationId xmlns:a16="http://schemas.microsoft.com/office/drawing/2014/main" id="{DC38743C-06E8-4909-8CBF-0D4319B71B79}"/>
              </a:ext>
            </a:extLst>
          </p:cNvPr>
          <p:cNvSpPr>
            <a:spLocks noGrp="1"/>
          </p:cNvSpPr>
          <p:nvPr>
            <p:ph type="ftr" sz="quarter" idx="11"/>
          </p:nvPr>
        </p:nvSpPr>
        <p:spPr/>
        <p:txBody>
          <a:bodyPr/>
          <a:lstStyle/>
          <a:p>
            <a:r>
              <a:rPr lang="en-US"/>
              <a:t>Copyright APTEC 2021</a:t>
            </a:r>
          </a:p>
        </p:txBody>
      </p:sp>
      <p:sp>
        <p:nvSpPr>
          <p:cNvPr id="5" name="Slide Number Placeholder 4">
            <a:extLst>
              <a:ext uri="{FF2B5EF4-FFF2-40B4-BE49-F238E27FC236}">
                <a16:creationId xmlns:a16="http://schemas.microsoft.com/office/drawing/2014/main" id="{92D9A8FA-A128-4946-B41A-3B586F7E0B60}"/>
              </a:ext>
            </a:extLst>
          </p:cNvPr>
          <p:cNvSpPr>
            <a:spLocks noGrp="1"/>
          </p:cNvSpPr>
          <p:nvPr>
            <p:ph type="sldNum" sz="quarter" idx="12"/>
          </p:nvPr>
        </p:nvSpPr>
        <p:spPr/>
        <p:txBody>
          <a:bodyPr/>
          <a:lstStyle/>
          <a:p>
            <a:fld id="{D4EB3046-3000-498D-A5F5-5A046F9B2065}" type="slidenum">
              <a:rPr lang="en-US" smtClean="0"/>
              <a:t>17</a:t>
            </a:fld>
            <a:endParaRPr lang="en-US"/>
          </a:p>
        </p:txBody>
      </p:sp>
    </p:spTree>
    <p:extLst>
      <p:ext uri="{BB962C8B-B14F-4D97-AF65-F5344CB8AC3E}">
        <p14:creationId xmlns:p14="http://schemas.microsoft.com/office/powerpoint/2010/main" val="2007116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A5C58-D698-456E-99B0-0E09C873234A}"/>
              </a:ext>
            </a:extLst>
          </p:cNvPr>
          <p:cNvSpPr>
            <a:spLocks noGrp="1"/>
          </p:cNvSpPr>
          <p:nvPr>
            <p:ph type="title"/>
          </p:nvPr>
        </p:nvSpPr>
        <p:spPr/>
        <p:txBody>
          <a:bodyPr/>
          <a:lstStyle/>
          <a:p>
            <a:r>
              <a:rPr lang="en-US" dirty="0"/>
              <a:t>Volumetric flasks or vials? </a:t>
            </a:r>
          </a:p>
        </p:txBody>
      </p:sp>
      <p:sp>
        <p:nvSpPr>
          <p:cNvPr id="3" name="Content Placeholder 2">
            <a:extLst>
              <a:ext uri="{FF2B5EF4-FFF2-40B4-BE49-F238E27FC236}">
                <a16:creationId xmlns:a16="http://schemas.microsoft.com/office/drawing/2014/main" id="{72198E06-2862-48B4-B9BE-C99A631B7EDE}"/>
              </a:ext>
            </a:extLst>
          </p:cNvPr>
          <p:cNvSpPr>
            <a:spLocks noGrp="1"/>
          </p:cNvSpPr>
          <p:nvPr>
            <p:ph idx="1"/>
          </p:nvPr>
        </p:nvSpPr>
        <p:spPr>
          <a:xfrm>
            <a:off x="449827" y="1690688"/>
            <a:ext cx="8649203" cy="4351338"/>
          </a:xfrm>
        </p:spPr>
        <p:txBody>
          <a:bodyPr>
            <a:normAutofit fontScale="70000" lnSpcReduction="20000"/>
          </a:bodyPr>
          <a:lstStyle/>
          <a:p>
            <a:pPr marL="0" indent="0">
              <a:buNone/>
            </a:pPr>
            <a:r>
              <a:rPr lang="en-US" dirty="0"/>
              <a:t>Volumetric flasks let you add diluent (water) to get the solution to the right volume. No conversions needed. (But still….always weigh at every step!) </a:t>
            </a:r>
          </a:p>
          <a:p>
            <a:pPr marL="0" indent="0">
              <a:buNone/>
            </a:pPr>
            <a:endParaRPr lang="en-US" dirty="0"/>
          </a:p>
          <a:p>
            <a:pPr marL="0" indent="0">
              <a:buNone/>
            </a:pPr>
            <a:endParaRPr lang="en-US" dirty="0"/>
          </a:p>
          <a:p>
            <a:pPr marL="0" indent="0">
              <a:buNone/>
            </a:pPr>
            <a:r>
              <a:rPr lang="en-US" dirty="0"/>
              <a:t>Vials are easy, cheap and disposable (no clean-up). But you have to know partial specific volumes of the solute and solvent to convert the masses to concentrations, as described in the Making Solutions </a:t>
            </a:r>
            <a:r>
              <a:rPr lang="en-US" dirty="0" err="1"/>
              <a:t>HowTo</a:t>
            </a:r>
            <a:r>
              <a:rPr lang="en-US" dirty="0"/>
              <a:t>. </a:t>
            </a:r>
          </a:p>
          <a:p>
            <a:pPr marL="0" indent="0">
              <a:buNone/>
            </a:pPr>
            <a:endParaRPr lang="en-US" dirty="0"/>
          </a:p>
          <a:p>
            <a:pPr marL="0" indent="0">
              <a:buNone/>
            </a:pPr>
            <a:r>
              <a:rPr lang="en-US" dirty="0"/>
              <a:t>You can consider this for the partial MOLAR volumes (convert to partial specific):</a:t>
            </a:r>
            <a:r>
              <a:rPr lang="en-US" dirty="0">
                <a:hlinkClick r:id="rId2" tooltip="Persistent link using digital object identifier"/>
              </a:rPr>
              <a:t>https://doi.org/10.1016/0016-7037(57)90022-4</a:t>
            </a:r>
            <a:r>
              <a:rPr lang="en-US" dirty="0"/>
              <a:t> </a:t>
            </a:r>
          </a:p>
          <a:p>
            <a:pPr marL="0" indent="0">
              <a:buNone/>
            </a:pPr>
            <a:endParaRPr lang="en-US" dirty="0"/>
          </a:p>
          <a:p>
            <a:pPr marL="0" indent="0">
              <a:buNone/>
            </a:pPr>
            <a:r>
              <a:rPr lang="en-US" dirty="0"/>
              <a:t>For </a:t>
            </a:r>
            <a:r>
              <a:rPr lang="en-US" dirty="0" err="1"/>
              <a:t>NaPSS</a:t>
            </a:r>
            <a:r>
              <a:rPr lang="en-US" dirty="0"/>
              <a:t> this seems like a promising lead: </a:t>
            </a:r>
          </a:p>
          <a:p>
            <a:pPr marL="0" indent="0">
              <a:buNone/>
            </a:pPr>
            <a:r>
              <a:rPr lang="en-US" dirty="0">
                <a:hlinkClick r:id="rId3"/>
              </a:rPr>
              <a:t>http://www.tandfonline.com/doi/full/10.1080/00222348.2016.1256182</a:t>
            </a:r>
            <a:r>
              <a:rPr lang="en-US" dirty="0"/>
              <a:t> </a:t>
            </a:r>
          </a:p>
        </p:txBody>
      </p:sp>
      <p:pic>
        <p:nvPicPr>
          <p:cNvPr id="4" name="Picture 3">
            <a:extLst>
              <a:ext uri="{FF2B5EF4-FFF2-40B4-BE49-F238E27FC236}">
                <a16:creationId xmlns:a16="http://schemas.microsoft.com/office/drawing/2014/main" id="{F657C718-A740-4ADD-9AE8-C626A0719A4C}"/>
              </a:ext>
            </a:extLst>
          </p:cNvPr>
          <p:cNvPicPr>
            <a:picLocks noChangeAspect="1"/>
          </p:cNvPicPr>
          <p:nvPr/>
        </p:nvPicPr>
        <p:blipFill>
          <a:blip r:embed="rId4"/>
          <a:stretch>
            <a:fillRect/>
          </a:stretch>
        </p:blipFill>
        <p:spPr>
          <a:xfrm>
            <a:off x="9099030" y="1548827"/>
            <a:ext cx="1763999" cy="1763999"/>
          </a:xfrm>
          <a:prstGeom prst="rect">
            <a:avLst/>
          </a:prstGeom>
        </p:spPr>
      </p:pic>
      <p:pic>
        <p:nvPicPr>
          <p:cNvPr id="3074" name="Picture 2" descr="Image result for scintillation vial">
            <a:extLst>
              <a:ext uri="{FF2B5EF4-FFF2-40B4-BE49-F238E27FC236}">
                <a16:creationId xmlns:a16="http://schemas.microsoft.com/office/drawing/2014/main" id="{690CBC3E-2DDF-4982-842C-257F4CE800D8}"/>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377415" y="3866357"/>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71B22F2D-8FE9-480D-BA98-EF96B8C049A0}"/>
              </a:ext>
            </a:extLst>
          </p:cNvPr>
          <p:cNvSpPr>
            <a:spLocks noGrp="1"/>
          </p:cNvSpPr>
          <p:nvPr>
            <p:ph type="ftr" sz="quarter" idx="11"/>
          </p:nvPr>
        </p:nvSpPr>
        <p:spPr/>
        <p:txBody>
          <a:bodyPr/>
          <a:lstStyle/>
          <a:p>
            <a:r>
              <a:rPr lang="en-US"/>
              <a:t>Copyright APTEC 2021</a:t>
            </a:r>
          </a:p>
        </p:txBody>
      </p:sp>
      <p:sp>
        <p:nvSpPr>
          <p:cNvPr id="6" name="Slide Number Placeholder 5">
            <a:extLst>
              <a:ext uri="{FF2B5EF4-FFF2-40B4-BE49-F238E27FC236}">
                <a16:creationId xmlns:a16="http://schemas.microsoft.com/office/drawing/2014/main" id="{E8BCB74D-AE99-4AAA-929D-5568E9B17B7F}"/>
              </a:ext>
            </a:extLst>
          </p:cNvPr>
          <p:cNvSpPr>
            <a:spLocks noGrp="1"/>
          </p:cNvSpPr>
          <p:nvPr>
            <p:ph type="sldNum" sz="quarter" idx="12"/>
          </p:nvPr>
        </p:nvSpPr>
        <p:spPr/>
        <p:txBody>
          <a:bodyPr/>
          <a:lstStyle/>
          <a:p>
            <a:fld id="{D4EB3046-3000-498D-A5F5-5A046F9B2065}" type="slidenum">
              <a:rPr lang="en-US" smtClean="0"/>
              <a:t>18</a:t>
            </a:fld>
            <a:endParaRPr lang="en-US"/>
          </a:p>
        </p:txBody>
      </p:sp>
    </p:spTree>
    <p:extLst>
      <p:ext uri="{BB962C8B-B14F-4D97-AF65-F5344CB8AC3E}">
        <p14:creationId xmlns:p14="http://schemas.microsoft.com/office/powerpoint/2010/main" val="1323914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71F24-2706-467B-965C-E466127FAACE}"/>
              </a:ext>
            </a:extLst>
          </p:cNvPr>
          <p:cNvSpPr>
            <a:spLocks noGrp="1"/>
          </p:cNvSpPr>
          <p:nvPr>
            <p:ph type="title"/>
          </p:nvPr>
        </p:nvSpPr>
        <p:spPr/>
        <p:txBody>
          <a:bodyPr/>
          <a:lstStyle/>
          <a:p>
            <a:r>
              <a:rPr lang="en-US" dirty="0"/>
              <a:t>Grading of the experiment</a:t>
            </a:r>
          </a:p>
        </p:txBody>
      </p:sp>
      <p:sp>
        <p:nvSpPr>
          <p:cNvPr id="3" name="Content Placeholder 2">
            <a:extLst>
              <a:ext uri="{FF2B5EF4-FFF2-40B4-BE49-F238E27FC236}">
                <a16:creationId xmlns:a16="http://schemas.microsoft.com/office/drawing/2014/main" id="{E7AB94AE-FEE1-430C-9DDE-AA92BD80AF2C}"/>
              </a:ext>
            </a:extLst>
          </p:cNvPr>
          <p:cNvSpPr>
            <a:spLocks noGrp="1"/>
          </p:cNvSpPr>
          <p:nvPr>
            <p:ph idx="1"/>
          </p:nvPr>
        </p:nvSpPr>
        <p:spPr/>
        <p:txBody>
          <a:bodyPr/>
          <a:lstStyle/>
          <a:p>
            <a:pPr marL="0" indent="0">
              <a:buNone/>
            </a:pPr>
            <a:r>
              <a:rPr lang="en-US" dirty="0"/>
              <a:t>I will inspect lab notebooks: table of contents, plan of experiment, actual experiment easy to follow, pages signed </a:t>
            </a:r>
            <a:r>
              <a:rPr lang="en-US"/>
              <a:t>and dated. </a:t>
            </a:r>
            <a:endParaRPr lang="en-US" dirty="0"/>
          </a:p>
          <a:p>
            <a:pPr marL="0" indent="0">
              <a:buNone/>
            </a:pPr>
            <a:r>
              <a:rPr lang="en-US" dirty="0"/>
              <a:t>Calibration: plot </a:t>
            </a:r>
            <a:r>
              <a:rPr lang="en-US" dirty="0" err="1">
                <a:latin typeface="Symbol" panose="05050102010706020507" pitchFamily="18" charset="2"/>
              </a:rPr>
              <a:t>D</a:t>
            </a:r>
            <a:r>
              <a:rPr lang="en-US" dirty="0" err="1"/>
              <a:t>v</a:t>
            </a:r>
            <a:r>
              <a:rPr lang="en-US" dirty="0"/>
              <a:t> vs </a:t>
            </a:r>
            <a:r>
              <a:rPr lang="en-US" dirty="0" err="1">
                <a:latin typeface="Symbol" panose="05050102010706020507" pitchFamily="18" charset="2"/>
              </a:rPr>
              <a:t>D</a:t>
            </a:r>
            <a:r>
              <a:rPr lang="en-US" dirty="0" err="1"/>
              <a:t>n</a:t>
            </a:r>
            <a:r>
              <a:rPr lang="en-US" dirty="0"/>
              <a:t> to get calibration constant</a:t>
            </a:r>
          </a:p>
          <a:p>
            <a:pPr marL="0" indent="0">
              <a:buNone/>
            </a:pPr>
            <a:r>
              <a:rPr lang="en-US" dirty="0"/>
              <a:t>Measurement of unknown: plot </a:t>
            </a:r>
            <a:r>
              <a:rPr lang="en-US" dirty="0" err="1">
                <a:latin typeface="Symbol" panose="05050102010706020507" pitchFamily="18" charset="2"/>
              </a:rPr>
              <a:t>D</a:t>
            </a:r>
            <a:r>
              <a:rPr lang="en-US" dirty="0" err="1"/>
              <a:t>n</a:t>
            </a:r>
            <a:r>
              <a:rPr lang="en-US" dirty="0"/>
              <a:t> vs </a:t>
            </a:r>
            <a:r>
              <a:rPr lang="en-US" dirty="0">
                <a:latin typeface="Symbol" panose="05050102010706020507" pitchFamily="18" charset="2"/>
              </a:rPr>
              <a:t>D</a:t>
            </a:r>
            <a:r>
              <a:rPr lang="en-US" dirty="0"/>
              <a:t>c to get </a:t>
            </a:r>
            <a:r>
              <a:rPr lang="en-US" dirty="0" err="1"/>
              <a:t>dn</a:t>
            </a:r>
            <a:r>
              <a:rPr lang="en-US" dirty="0"/>
              <a:t>/dc as slope.</a:t>
            </a:r>
          </a:p>
          <a:p>
            <a:pPr marL="0" indent="0">
              <a:buNone/>
            </a:pPr>
            <a:r>
              <a:rPr lang="en-US" dirty="0"/>
              <a:t>All plots must be labeled correctly.</a:t>
            </a:r>
          </a:p>
          <a:p>
            <a:pPr marL="0" indent="0">
              <a:buNone/>
            </a:pPr>
            <a:r>
              <a:rPr lang="en-US" dirty="0"/>
              <a:t>Final </a:t>
            </a:r>
            <a:r>
              <a:rPr lang="en-US" dirty="0" err="1"/>
              <a:t>dn</a:t>
            </a:r>
            <a:r>
              <a:rPr lang="en-US" dirty="0"/>
              <a:t>/dc value must have a  ± error estimate! </a:t>
            </a:r>
          </a:p>
        </p:txBody>
      </p:sp>
      <p:sp>
        <p:nvSpPr>
          <p:cNvPr id="4" name="Footer Placeholder 3">
            <a:extLst>
              <a:ext uri="{FF2B5EF4-FFF2-40B4-BE49-F238E27FC236}">
                <a16:creationId xmlns:a16="http://schemas.microsoft.com/office/drawing/2014/main" id="{5FA2AE88-BBDB-4AFE-9BC5-743CA4C805E9}"/>
              </a:ext>
            </a:extLst>
          </p:cNvPr>
          <p:cNvSpPr>
            <a:spLocks noGrp="1"/>
          </p:cNvSpPr>
          <p:nvPr>
            <p:ph type="ftr" sz="quarter" idx="11"/>
          </p:nvPr>
        </p:nvSpPr>
        <p:spPr/>
        <p:txBody>
          <a:bodyPr/>
          <a:lstStyle/>
          <a:p>
            <a:r>
              <a:rPr lang="en-US"/>
              <a:t>Copyright APTEC 2021</a:t>
            </a:r>
          </a:p>
        </p:txBody>
      </p:sp>
      <p:sp>
        <p:nvSpPr>
          <p:cNvPr id="5" name="Slide Number Placeholder 4">
            <a:extLst>
              <a:ext uri="{FF2B5EF4-FFF2-40B4-BE49-F238E27FC236}">
                <a16:creationId xmlns:a16="http://schemas.microsoft.com/office/drawing/2014/main" id="{E708096C-70A3-4CDE-9727-3178ED7D6F7F}"/>
              </a:ext>
            </a:extLst>
          </p:cNvPr>
          <p:cNvSpPr>
            <a:spLocks noGrp="1"/>
          </p:cNvSpPr>
          <p:nvPr>
            <p:ph type="sldNum" sz="quarter" idx="12"/>
          </p:nvPr>
        </p:nvSpPr>
        <p:spPr/>
        <p:txBody>
          <a:bodyPr/>
          <a:lstStyle/>
          <a:p>
            <a:fld id="{D4EB3046-3000-498D-A5F5-5A046F9B2065}" type="slidenum">
              <a:rPr lang="en-US" smtClean="0"/>
              <a:t>19</a:t>
            </a:fld>
            <a:endParaRPr lang="en-US"/>
          </a:p>
        </p:txBody>
      </p:sp>
    </p:spTree>
    <p:extLst>
      <p:ext uri="{BB962C8B-B14F-4D97-AF65-F5344CB8AC3E}">
        <p14:creationId xmlns:p14="http://schemas.microsoft.com/office/powerpoint/2010/main" val="2795469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369C-83CE-42EF-8311-07DFB263CA71}"/>
              </a:ext>
            </a:extLst>
          </p:cNvPr>
          <p:cNvSpPr>
            <a:spLocks noGrp="1"/>
          </p:cNvSpPr>
          <p:nvPr>
            <p:ph type="title"/>
          </p:nvPr>
        </p:nvSpPr>
        <p:spPr/>
        <p:txBody>
          <a:bodyPr/>
          <a:lstStyle/>
          <a:p>
            <a:r>
              <a:rPr lang="en-US" dirty="0">
                <a:solidFill>
                  <a:srgbClr val="0070C0"/>
                </a:solidFill>
              </a:rPr>
              <a:t>Why </a:t>
            </a:r>
            <a:r>
              <a:rPr lang="en-US" i="1" dirty="0" err="1">
                <a:solidFill>
                  <a:srgbClr val="0070C0"/>
                </a:solidFill>
              </a:rPr>
              <a:t>dn</a:t>
            </a:r>
            <a:r>
              <a:rPr lang="en-US" i="1" dirty="0">
                <a:solidFill>
                  <a:srgbClr val="0070C0"/>
                </a:solidFill>
              </a:rPr>
              <a:t>/dc </a:t>
            </a:r>
            <a:r>
              <a:rPr lang="en-US" dirty="0">
                <a:solidFill>
                  <a:srgbClr val="0070C0"/>
                </a:solidFill>
              </a:rPr>
              <a:t>matters</a:t>
            </a:r>
          </a:p>
        </p:txBody>
      </p:sp>
      <p:sp>
        <p:nvSpPr>
          <p:cNvPr id="3" name="Content Placeholder 2">
            <a:extLst>
              <a:ext uri="{FF2B5EF4-FFF2-40B4-BE49-F238E27FC236}">
                <a16:creationId xmlns:a16="http://schemas.microsoft.com/office/drawing/2014/main" id="{FB27A630-5FA3-4D10-B260-0B425D61C343}"/>
              </a:ext>
            </a:extLst>
          </p:cNvPr>
          <p:cNvSpPr>
            <a:spLocks noGrp="1"/>
          </p:cNvSpPr>
          <p:nvPr>
            <p:ph idx="1"/>
          </p:nvPr>
        </p:nvSpPr>
        <p:spPr/>
        <p:txBody>
          <a:bodyPr>
            <a:normAutofit fontScale="92500" lnSpcReduction="10000"/>
          </a:bodyPr>
          <a:lstStyle/>
          <a:p>
            <a:pPr marL="0" indent="0">
              <a:buNone/>
            </a:pPr>
            <a:r>
              <a:rPr lang="en-US" dirty="0"/>
              <a:t>We use it to get molecular weight of polymers</a:t>
            </a:r>
          </a:p>
          <a:p>
            <a:pPr marL="0" indent="0">
              <a:buNone/>
            </a:pPr>
            <a:r>
              <a:rPr lang="en-US" dirty="0"/>
              <a:t>	</a:t>
            </a:r>
          </a:p>
          <a:p>
            <a:pPr marL="0" indent="0">
              <a:buNone/>
            </a:pPr>
            <a:r>
              <a:rPr lang="en-US" dirty="0"/>
              <a:t>        That molecular weight impacts strength, elasticity, processibility</a:t>
            </a:r>
          </a:p>
          <a:p>
            <a:pPr marL="0" indent="0">
              <a:buNone/>
            </a:pPr>
            <a:endParaRPr lang="en-US" dirty="0"/>
          </a:p>
          <a:p>
            <a:pPr marL="0" indent="0">
              <a:buNone/>
            </a:pPr>
            <a:r>
              <a:rPr lang="en-US" dirty="0"/>
              <a:t>	We combine molecular weight with molecular size to get 			an idea of polymer shape. </a:t>
            </a:r>
          </a:p>
          <a:p>
            <a:pPr marL="0" indent="0">
              <a:buNone/>
            </a:pPr>
            <a:endParaRPr lang="en-US" dirty="0"/>
          </a:p>
          <a:p>
            <a:pPr marL="0" indent="0">
              <a:buNone/>
            </a:pPr>
            <a:r>
              <a:rPr lang="en-US" dirty="0"/>
              <a:t>	       Almost everything we know about polymers hinges on </a:t>
            </a:r>
            <a:r>
              <a:rPr lang="en-US" dirty="0" err="1"/>
              <a:t>dn</a:t>
            </a:r>
            <a:r>
              <a:rPr lang="en-US" dirty="0"/>
              <a:t>/dc! 	</a:t>
            </a:r>
          </a:p>
          <a:p>
            <a:pPr marL="0" indent="0">
              <a:buNone/>
            </a:pPr>
            <a:endParaRPr lang="en-US" dirty="0"/>
          </a:p>
          <a:p>
            <a:pPr marL="0" indent="0">
              <a:buNone/>
            </a:pPr>
            <a:r>
              <a:rPr lang="en-US" dirty="0"/>
              <a:t>		</a:t>
            </a:r>
          </a:p>
        </p:txBody>
      </p:sp>
      <p:sp>
        <p:nvSpPr>
          <p:cNvPr id="4" name="Footer Placeholder 3">
            <a:extLst>
              <a:ext uri="{FF2B5EF4-FFF2-40B4-BE49-F238E27FC236}">
                <a16:creationId xmlns:a16="http://schemas.microsoft.com/office/drawing/2014/main" id="{C77058B0-B757-461D-903D-8832AE2C3FC4}"/>
              </a:ext>
            </a:extLst>
          </p:cNvPr>
          <p:cNvSpPr>
            <a:spLocks noGrp="1"/>
          </p:cNvSpPr>
          <p:nvPr>
            <p:ph type="ftr" sz="quarter" idx="11"/>
          </p:nvPr>
        </p:nvSpPr>
        <p:spPr/>
        <p:txBody>
          <a:bodyPr/>
          <a:lstStyle/>
          <a:p>
            <a:r>
              <a:rPr lang="en-US"/>
              <a:t>Copyright APTEC 2021</a:t>
            </a:r>
          </a:p>
        </p:txBody>
      </p:sp>
      <p:sp>
        <p:nvSpPr>
          <p:cNvPr id="5" name="Slide Number Placeholder 4">
            <a:extLst>
              <a:ext uri="{FF2B5EF4-FFF2-40B4-BE49-F238E27FC236}">
                <a16:creationId xmlns:a16="http://schemas.microsoft.com/office/drawing/2014/main" id="{6F8D7ADD-DF82-4108-9257-7C1EAA7E474E}"/>
              </a:ext>
            </a:extLst>
          </p:cNvPr>
          <p:cNvSpPr>
            <a:spLocks noGrp="1"/>
          </p:cNvSpPr>
          <p:nvPr>
            <p:ph type="sldNum" sz="quarter" idx="12"/>
          </p:nvPr>
        </p:nvSpPr>
        <p:spPr/>
        <p:txBody>
          <a:bodyPr/>
          <a:lstStyle/>
          <a:p>
            <a:fld id="{D4EB3046-3000-498D-A5F5-5A046F9B2065}" type="slidenum">
              <a:rPr lang="en-US" smtClean="0"/>
              <a:t>2</a:t>
            </a:fld>
            <a:endParaRPr lang="en-US"/>
          </a:p>
        </p:txBody>
      </p:sp>
    </p:spTree>
    <p:extLst>
      <p:ext uri="{BB962C8B-B14F-4D97-AF65-F5344CB8AC3E}">
        <p14:creationId xmlns:p14="http://schemas.microsoft.com/office/powerpoint/2010/main" val="788636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12FF-12F1-4FF0-AA59-9227A1AF9FAA}"/>
              </a:ext>
            </a:extLst>
          </p:cNvPr>
          <p:cNvSpPr>
            <a:spLocks noGrp="1"/>
          </p:cNvSpPr>
          <p:nvPr>
            <p:ph type="title"/>
          </p:nvPr>
        </p:nvSpPr>
        <p:spPr>
          <a:xfrm>
            <a:off x="506362" y="121777"/>
            <a:ext cx="10515600" cy="630391"/>
          </a:xfrm>
        </p:spPr>
        <p:txBody>
          <a:bodyPr>
            <a:noAutofit/>
          </a:bodyPr>
          <a:lstStyle/>
          <a:p>
            <a:r>
              <a:rPr lang="en-US" sz="3200" dirty="0"/>
              <a:t>Detailed plan of procedure*</a:t>
            </a:r>
          </a:p>
        </p:txBody>
      </p:sp>
      <p:sp>
        <p:nvSpPr>
          <p:cNvPr id="3" name="Content Placeholder 2">
            <a:extLst>
              <a:ext uri="{FF2B5EF4-FFF2-40B4-BE49-F238E27FC236}">
                <a16:creationId xmlns:a16="http://schemas.microsoft.com/office/drawing/2014/main" id="{09E38567-7DDE-49D6-B953-DB728CB894A5}"/>
              </a:ext>
            </a:extLst>
          </p:cNvPr>
          <p:cNvSpPr>
            <a:spLocks noGrp="1"/>
          </p:cNvSpPr>
          <p:nvPr>
            <p:ph idx="1"/>
          </p:nvPr>
        </p:nvSpPr>
        <p:spPr>
          <a:xfrm>
            <a:off x="838200" y="667878"/>
            <a:ext cx="10515600" cy="217025"/>
          </a:xfrm>
        </p:spPr>
        <p:txBody>
          <a:bodyPr>
            <a:normAutofit fontScale="92500" lnSpcReduction="20000"/>
          </a:bodyPr>
          <a:lstStyle/>
          <a:p>
            <a:pPr marL="0" indent="0">
              <a:buNone/>
            </a:pPr>
            <a:r>
              <a:rPr lang="en-US" sz="1200" dirty="0"/>
              <a:t>*It is recommended that senior students be challenged to write their own plan of procedure. Beginning students can try this one, not guaranteed to succeed. </a:t>
            </a:r>
          </a:p>
          <a:p>
            <a:pPr marL="0" indent="0">
              <a:buNone/>
            </a:pPr>
            <a:endParaRPr lang="en-US" dirty="0"/>
          </a:p>
        </p:txBody>
      </p:sp>
      <p:sp>
        <p:nvSpPr>
          <p:cNvPr id="4" name="Content Placeholder 2">
            <a:extLst>
              <a:ext uri="{FF2B5EF4-FFF2-40B4-BE49-F238E27FC236}">
                <a16:creationId xmlns:a16="http://schemas.microsoft.com/office/drawing/2014/main" id="{D2DD0DC3-1667-40BD-BEF2-A1DBB01CAE27}"/>
              </a:ext>
            </a:extLst>
          </p:cNvPr>
          <p:cNvSpPr txBox="1">
            <a:spLocks/>
          </p:cNvSpPr>
          <p:nvPr/>
        </p:nvSpPr>
        <p:spPr>
          <a:xfrm>
            <a:off x="506362" y="848037"/>
            <a:ext cx="10847438" cy="5648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100" dirty="0"/>
              <a:t>Materials: 25 mL volumetric flask with stopper, four (4) 10-mL volumetric flasks,  </a:t>
            </a:r>
            <a:r>
              <a:rPr lang="en-US" sz="1100" dirty="0" err="1"/>
              <a:t>KCl</a:t>
            </a:r>
            <a:r>
              <a:rPr lang="en-US" sz="1100" dirty="0"/>
              <a:t> dried in oven or vacuum oven to constant weight, </a:t>
            </a:r>
            <a:r>
              <a:rPr lang="en-US" sz="1100" dirty="0" err="1"/>
              <a:t>NaPSS</a:t>
            </a:r>
            <a:r>
              <a:rPr lang="en-US" sz="1100" dirty="0"/>
              <a:t> polymer or </a:t>
            </a:r>
            <a:r>
              <a:rPr lang="en-US" sz="1100" dirty="0" err="1"/>
              <a:t>hydroxypropylcellulose</a:t>
            </a:r>
            <a:r>
              <a:rPr lang="en-US" sz="1100" dirty="0"/>
              <a:t>, rack of scintillation vials, 4-place balance. </a:t>
            </a:r>
          </a:p>
          <a:p>
            <a:pPr marL="0" indent="0">
              <a:buFont typeface="Arial" panose="020B0604020202020204" pitchFamily="34" charset="0"/>
              <a:buNone/>
            </a:pPr>
            <a:r>
              <a:rPr lang="en-US" sz="1100" dirty="0"/>
              <a:t>Two-person teams: one does calibration, the other the polymer</a:t>
            </a:r>
          </a:p>
          <a:p>
            <a:pPr marL="0" indent="0">
              <a:buFont typeface="Arial" panose="020B0604020202020204" pitchFamily="34" charset="0"/>
              <a:buNone/>
            </a:pPr>
            <a:r>
              <a:rPr lang="en-US" sz="1100" dirty="0"/>
              <a:t>Calibration solutions: Make </a:t>
            </a:r>
            <a:r>
              <a:rPr lang="en-US" sz="1100" dirty="0" err="1"/>
              <a:t>Cmax</a:t>
            </a:r>
            <a:r>
              <a:rPr lang="en-US" sz="1100" dirty="0"/>
              <a:t> = ~10 mg/mL stock solution in 25 mL volumetric flask, plus dilutions in 10 mL volumetric flasks </a:t>
            </a:r>
          </a:p>
          <a:p>
            <a:pPr marL="0" indent="0">
              <a:buNone/>
            </a:pPr>
            <a:r>
              <a:rPr lang="en-US" sz="1100" dirty="0">
                <a:sym typeface="Wingdings" panose="05000000000000000000" pitchFamily="2" charset="2"/>
              </a:rPr>
              <a:t>If 250 mL volumetric uses a ground glass stopper, tape it with Teflon tape or add a sleeve</a:t>
            </a:r>
            <a:endParaRPr lang="en-US" sz="1100" dirty="0"/>
          </a:p>
          <a:p>
            <a:pPr marL="0" indent="0">
              <a:buFont typeface="Arial" panose="020B0604020202020204" pitchFamily="34" charset="0"/>
              <a:buNone/>
            </a:pPr>
            <a:r>
              <a:rPr lang="en-US" sz="1100" dirty="0">
                <a:sym typeface="Wingdings" panose="05000000000000000000" pitchFamily="2" charset="2"/>
              </a:rPr>
              <a:t>weigh volumetric flask on best balance that can manage its weight</a:t>
            </a:r>
          </a:p>
          <a:p>
            <a:pPr marL="0" indent="0">
              <a:buFont typeface="Arial" panose="020B0604020202020204" pitchFamily="34" charset="0"/>
              <a:buNone/>
            </a:pPr>
            <a:r>
              <a:rPr lang="en-US" sz="1100" dirty="0">
                <a:sym typeface="Wingdings" panose="05000000000000000000" pitchFamily="2" charset="2"/>
              </a:rPr>
              <a:t>label 4 10-mL </a:t>
            </a:r>
            <a:r>
              <a:rPr lang="en-US" sz="1100" dirty="0" err="1">
                <a:sym typeface="Wingdings" panose="05000000000000000000" pitchFamily="2" charset="2"/>
              </a:rPr>
              <a:t>volumetrics</a:t>
            </a:r>
            <a:r>
              <a:rPr lang="en-US" sz="1100" dirty="0">
                <a:sym typeface="Wingdings" panose="05000000000000000000" pitchFamily="2" charset="2"/>
              </a:rPr>
              <a:t> with </a:t>
            </a:r>
            <a:r>
              <a:rPr lang="en-US" sz="1100" dirty="0" err="1">
                <a:sym typeface="Wingdings" panose="05000000000000000000" pitchFamily="2" charset="2"/>
              </a:rPr>
              <a:t>Cmax</a:t>
            </a:r>
            <a:r>
              <a:rPr lang="en-US" sz="1100" dirty="0">
                <a:sym typeface="Wingdings" panose="05000000000000000000" pitchFamily="2" charset="2"/>
              </a:rPr>
              <a:t>, 0.8Cmax, 0.6Cmax, 0.4Cmax, and 0.2Cmax (alternative: you might use scintillation vials here if you know the </a:t>
            </a:r>
            <a:r>
              <a:rPr lang="en-US" sz="1100" dirty="0" err="1">
                <a:sym typeface="Wingdings" panose="05000000000000000000" pitchFamily="2" charset="2"/>
              </a:rPr>
              <a:t>KCl</a:t>
            </a:r>
            <a:r>
              <a:rPr lang="en-US" sz="1100" dirty="0">
                <a:sym typeface="Wingdings" panose="05000000000000000000" pitchFamily="2" charset="2"/>
              </a:rPr>
              <a:t> partial specific volume)</a:t>
            </a:r>
          </a:p>
          <a:p>
            <a:pPr marL="0" indent="0">
              <a:buFont typeface="Arial" panose="020B0604020202020204" pitchFamily="34" charset="0"/>
              <a:buNone/>
            </a:pPr>
            <a:r>
              <a:rPr lang="en-US" sz="1100" dirty="0">
                <a:sym typeface="Wingdings" panose="05000000000000000000" pitchFamily="2" charset="2"/>
              </a:rPr>
              <a:t>fold some weighing paper so it can serve as a funnel</a:t>
            </a:r>
          </a:p>
          <a:p>
            <a:pPr marL="0" indent="0">
              <a:buFont typeface="Arial" panose="020B0604020202020204" pitchFamily="34" charset="0"/>
              <a:buNone/>
            </a:pPr>
            <a:r>
              <a:rPr lang="en-US" sz="1100" dirty="0">
                <a:sym typeface="Wingdings" panose="05000000000000000000" pitchFamily="2" charset="2"/>
              </a:rPr>
              <a:t></a:t>
            </a:r>
            <a:r>
              <a:rPr lang="en-US" sz="1100" dirty="0"/>
              <a:t>weigh ~250 mg </a:t>
            </a:r>
            <a:r>
              <a:rPr lang="en-US" sz="1100" dirty="0" err="1"/>
              <a:t>KCl</a:t>
            </a:r>
            <a:r>
              <a:rPr lang="en-US" sz="1100" dirty="0"/>
              <a:t> to at least 4-place precision on weighing paper</a:t>
            </a:r>
          </a:p>
          <a:p>
            <a:pPr marL="0" indent="0">
              <a:buFont typeface="Arial" panose="020B0604020202020204" pitchFamily="34" charset="0"/>
              <a:buNone/>
            </a:pPr>
            <a:r>
              <a:rPr lang="en-US" sz="1100" dirty="0">
                <a:sym typeface="Wingdings" panose="05000000000000000000" pitchFamily="2" charset="2"/>
              </a:rPr>
              <a:t>pour weighed </a:t>
            </a:r>
            <a:r>
              <a:rPr lang="en-US" sz="1100" dirty="0" err="1">
                <a:sym typeface="Wingdings" panose="05000000000000000000" pitchFamily="2" charset="2"/>
              </a:rPr>
              <a:t>KCl</a:t>
            </a:r>
            <a:r>
              <a:rPr lang="en-US" sz="1100" dirty="0">
                <a:sym typeface="Wingdings" panose="05000000000000000000" pitchFamily="2" charset="2"/>
              </a:rPr>
              <a:t> into 25 mL volumetric flask</a:t>
            </a:r>
            <a:endParaRPr lang="en-US" sz="1100" dirty="0"/>
          </a:p>
          <a:p>
            <a:pPr marL="0" indent="0">
              <a:buFont typeface="Arial" panose="020B0604020202020204" pitchFamily="34" charset="0"/>
              <a:buNone/>
            </a:pPr>
            <a:r>
              <a:rPr lang="en-US" sz="1100" dirty="0">
                <a:sym typeface="Wingdings" panose="05000000000000000000" pitchFamily="2" charset="2"/>
              </a:rPr>
              <a:t>chase any remaining powder off the weigh paper into flask with a gentle stream of best-available water (distilled or water system)</a:t>
            </a:r>
          </a:p>
          <a:p>
            <a:pPr marL="0" indent="0">
              <a:buFont typeface="Arial" panose="020B0604020202020204" pitchFamily="34" charset="0"/>
              <a:buNone/>
            </a:pPr>
            <a:r>
              <a:rPr lang="en-US" sz="1100" dirty="0">
                <a:sym typeface="Wingdings" panose="05000000000000000000" pitchFamily="2" charset="2"/>
              </a:rPr>
              <a:t>add more clean water until the volumetric flask is about 25% full…enough for easy swirling; swirl into </a:t>
            </a:r>
            <a:r>
              <a:rPr lang="en-US" sz="1100" dirty="0" err="1">
                <a:sym typeface="Wingdings" panose="05000000000000000000" pitchFamily="2" charset="2"/>
              </a:rPr>
              <a:t>KCl</a:t>
            </a:r>
            <a:r>
              <a:rPr lang="en-US" sz="1100" dirty="0">
                <a:sym typeface="Wingdings" panose="05000000000000000000" pitchFamily="2" charset="2"/>
              </a:rPr>
              <a:t> has dissolved</a:t>
            </a:r>
          </a:p>
          <a:p>
            <a:pPr marL="0" indent="0">
              <a:buFont typeface="Arial" panose="020B0604020202020204" pitchFamily="34" charset="0"/>
              <a:buNone/>
            </a:pPr>
            <a:r>
              <a:rPr lang="en-US" sz="1100" dirty="0">
                <a:sym typeface="Wingdings" panose="05000000000000000000" pitchFamily="2" charset="2"/>
              </a:rPr>
              <a:t>add more water  </a:t>
            </a:r>
            <a:r>
              <a:rPr lang="en-US" sz="1100" dirty="0" err="1">
                <a:sym typeface="Wingdings" panose="05000000000000000000" pitchFamily="2" charset="2"/>
              </a:rPr>
              <a:t>swirladdswirladd</a:t>
            </a:r>
            <a:r>
              <a:rPr lang="en-US" sz="1100" dirty="0">
                <a:sym typeface="Wingdings" panose="05000000000000000000" pitchFamily="2" charset="2"/>
              </a:rPr>
              <a:t> until water is in the thin “neck” of the flask; look for striations in fluid to disappear as you swirl</a:t>
            </a:r>
          </a:p>
          <a:p>
            <a:pPr marL="0" indent="0">
              <a:buFont typeface="Arial" panose="020B0604020202020204" pitchFamily="34" charset="0"/>
              <a:buNone/>
            </a:pPr>
            <a:r>
              <a:rPr lang="en-US" sz="1100" dirty="0">
                <a:sym typeface="Wingdings" panose="05000000000000000000" pitchFamily="2" charset="2"/>
              </a:rPr>
              <a:t>warm or cool the flask and pure water to the final desired temperature</a:t>
            </a:r>
          </a:p>
          <a:p>
            <a:pPr marL="0" indent="0">
              <a:buFont typeface="Arial" panose="020B0604020202020204" pitchFamily="34" charset="0"/>
              <a:buNone/>
            </a:pPr>
            <a:r>
              <a:rPr lang="en-US" sz="1100" dirty="0">
                <a:sym typeface="Wingdings" panose="05000000000000000000" pitchFamily="2" charset="2"/>
              </a:rPr>
              <a:t>slowly add water until you hit the meniscus line</a:t>
            </a:r>
          </a:p>
          <a:p>
            <a:pPr marL="0" indent="0">
              <a:buFont typeface="Arial" panose="020B0604020202020204" pitchFamily="34" charset="0"/>
              <a:buNone/>
            </a:pPr>
            <a:r>
              <a:rPr lang="en-US" sz="1100" dirty="0">
                <a:sym typeface="Wingdings" panose="05000000000000000000" pitchFamily="2" charset="2"/>
              </a:rPr>
              <a:t>Invert volumetric SLOWLY to ensure complete mixing</a:t>
            </a:r>
          </a:p>
          <a:p>
            <a:pPr marL="0" indent="0">
              <a:buFont typeface="Arial" panose="020B0604020202020204" pitchFamily="34" charset="0"/>
              <a:buNone/>
            </a:pPr>
            <a:r>
              <a:rPr lang="en-US" sz="1100" dirty="0">
                <a:sym typeface="Wingdings" panose="05000000000000000000" pitchFamily="2" charset="2"/>
              </a:rPr>
              <a:t>Repeat inversion 24 times. Yes, 24. I mean it…it is hard to make homogenize a solution</a:t>
            </a:r>
          </a:p>
          <a:p>
            <a:pPr marL="0" indent="0">
              <a:buFont typeface="Arial" panose="020B0604020202020204" pitchFamily="34" charset="0"/>
              <a:buNone/>
            </a:pPr>
            <a:r>
              <a:rPr lang="en-US" sz="1100" dirty="0">
                <a:sym typeface="Wingdings" panose="05000000000000000000" pitchFamily="2" charset="2"/>
              </a:rPr>
              <a:t>Weigh the volumetric (including stopper and tape)</a:t>
            </a:r>
          </a:p>
          <a:p>
            <a:pPr marL="0" indent="0">
              <a:buFont typeface="Arial" panose="020B0604020202020204" pitchFamily="34" charset="0"/>
              <a:buNone/>
            </a:pPr>
            <a:r>
              <a:rPr lang="en-US" sz="1100" dirty="0">
                <a:sym typeface="Wingdings" panose="05000000000000000000" pitchFamily="2" charset="2"/>
              </a:rPr>
              <a:t>Deliver 8, 6, 4 and 2 mL of stock solutions to the appropriate volumetric flasks</a:t>
            </a:r>
          </a:p>
          <a:p>
            <a:pPr marL="0" indent="0">
              <a:buFont typeface="Arial" panose="020B0604020202020204" pitchFamily="34" charset="0"/>
              <a:buNone/>
            </a:pPr>
            <a:r>
              <a:rPr lang="en-US" sz="1100" dirty="0">
                <a:sym typeface="Wingdings" panose="05000000000000000000" pitchFamily="2" charset="2"/>
              </a:rPr>
              <a:t>Weigh</a:t>
            </a:r>
          </a:p>
          <a:p>
            <a:pPr marL="0" indent="0">
              <a:buFont typeface="Arial" panose="020B0604020202020204" pitchFamily="34" charset="0"/>
              <a:buNone/>
            </a:pPr>
            <a:r>
              <a:rPr lang="en-US" sz="1100" dirty="0">
                <a:sym typeface="Wingdings" panose="05000000000000000000" pitchFamily="2" charset="2"/>
              </a:rPr>
              <a:t>Bring final volume to 10 mL</a:t>
            </a:r>
          </a:p>
          <a:p>
            <a:pPr marL="0" indent="0">
              <a:buFont typeface="Arial" panose="020B0604020202020204" pitchFamily="34" charset="0"/>
              <a:buNone/>
            </a:pPr>
            <a:r>
              <a:rPr lang="en-US" sz="1100" dirty="0">
                <a:sym typeface="Wingdings" panose="05000000000000000000" pitchFamily="2" charset="2"/>
              </a:rPr>
              <a:t>Weigh</a:t>
            </a:r>
            <a:endParaRPr lang="en-US" sz="1100" dirty="0"/>
          </a:p>
        </p:txBody>
      </p:sp>
      <p:sp>
        <p:nvSpPr>
          <p:cNvPr id="5" name="Footer Placeholder 4">
            <a:extLst>
              <a:ext uri="{FF2B5EF4-FFF2-40B4-BE49-F238E27FC236}">
                <a16:creationId xmlns:a16="http://schemas.microsoft.com/office/drawing/2014/main" id="{2DC1E5FF-7657-4690-A9B4-A5FDCF9A72BC}"/>
              </a:ext>
            </a:extLst>
          </p:cNvPr>
          <p:cNvSpPr>
            <a:spLocks noGrp="1"/>
          </p:cNvSpPr>
          <p:nvPr>
            <p:ph type="ftr" sz="quarter" idx="11"/>
          </p:nvPr>
        </p:nvSpPr>
        <p:spPr/>
        <p:txBody>
          <a:bodyPr/>
          <a:lstStyle/>
          <a:p>
            <a:r>
              <a:rPr lang="en-US"/>
              <a:t>Copyright APTEC 2021</a:t>
            </a:r>
          </a:p>
        </p:txBody>
      </p:sp>
      <p:sp>
        <p:nvSpPr>
          <p:cNvPr id="6" name="Slide Number Placeholder 5">
            <a:extLst>
              <a:ext uri="{FF2B5EF4-FFF2-40B4-BE49-F238E27FC236}">
                <a16:creationId xmlns:a16="http://schemas.microsoft.com/office/drawing/2014/main" id="{67895901-51F5-47E4-B2FD-1ADBF62679C7}"/>
              </a:ext>
            </a:extLst>
          </p:cNvPr>
          <p:cNvSpPr>
            <a:spLocks noGrp="1"/>
          </p:cNvSpPr>
          <p:nvPr>
            <p:ph type="sldNum" sz="quarter" idx="12"/>
          </p:nvPr>
        </p:nvSpPr>
        <p:spPr/>
        <p:txBody>
          <a:bodyPr/>
          <a:lstStyle/>
          <a:p>
            <a:fld id="{D4EB3046-3000-498D-A5F5-5A046F9B2065}" type="slidenum">
              <a:rPr lang="en-US" smtClean="0"/>
              <a:t>20</a:t>
            </a:fld>
            <a:endParaRPr lang="en-US"/>
          </a:p>
        </p:txBody>
      </p:sp>
    </p:spTree>
    <p:extLst>
      <p:ext uri="{BB962C8B-B14F-4D97-AF65-F5344CB8AC3E}">
        <p14:creationId xmlns:p14="http://schemas.microsoft.com/office/powerpoint/2010/main" val="2427176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12FF-12F1-4FF0-AA59-9227A1AF9FAA}"/>
              </a:ext>
            </a:extLst>
          </p:cNvPr>
          <p:cNvSpPr>
            <a:spLocks noGrp="1"/>
          </p:cNvSpPr>
          <p:nvPr>
            <p:ph type="title"/>
          </p:nvPr>
        </p:nvSpPr>
        <p:spPr>
          <a:xfrm>
            <a:off x="506362" y="121777"/>
            <a:ext cx="10515600" cy="630391"/>
          </a:xfrm>
        </p:spPr>
        <p:txBody>
          <a:bodyPr>
            <a:normAutofit fontScale="90000"/>
          </a:bodyPr>
          <a:lstStyle/>
          <a:p>
            <a:r>
              <a:rPr lang="en-US" dirty="0"/>
              <a:t>Detailed plan of procedure*</a:t>
            </a:r>
          </a:p>
        </p:txBody>
      </p:sp>
      <p:sp>
        <p:nvSpPr>
          <p:cNvPr id="4" name="Content Placeholder 2">
            <a:extLst>
              <a:ext uri="{FF2B5EF4-FFF2-40B4-BE49-F238E27FC236}">
                <a16:creationId xmlns:a16="http://schemas.microsoft.com/office/drawing/2014/main" id="{D2DD0DC3-1667-40BD-BEF2-A1DBB01CAE27}"/>
              </a:ext>
            </a:extLst>
          </p:cNvPr>
          <p:cNvSpPr txBox="1">
            <a:spLocks/>
          </p:cNvSpPr>
          <p:nvPr/>
        </p:nvSpPr>
        <p:spPr>
          <a:xfrm>
            <a:off x="506362" y="818535"/>
            <a:ext cx="10515600" cy="4291781"/>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Polymer solutions can be made as the calibration ones were, but here we go with an all-weight scheme on the assumption we know partial specific volume (or will measure it later). </a:t>
            </a:r>
          </a:p>
          <a:p>
            <a:pPr marL="0" indent="0">
              <a:buFont typeface="Arial" panose="020B0604020202020204" pitchFamily="34" charset="0"/>
              <a:buNone/>
            </a:pPr>
            <a:r>
              <a:rPr lang="en-US" dirty="0"/>
              <a:t>Make </a:t>
            </a:r>
            <a:r>
              <a:rPr lang="en-US" dirty="0" err="1"/>
              <a:t>Cmax</a:t>
            </a:r>
            <a:r>
              <a:rPr lang="en-US" dirty="0"/>
              <a:t> = ~10 mg/mL stock solution in scintillation vials, plus dilutions </a:t>
            </a:r>
          </a:p>
          <a:p>
            <a:pPr marL="0" indent="0">
              <a:buFont typeface="Arial" panose="020B0604020202020204" pitchFamily="34" charset="0"/>
              <a:buNone/>
            </a:pPr>
            <a:r>
              <a:rPr lang="en-US" dirty="0">
                <a:sym typeface="Wingdings" panose="05000000000000000000" pitchFamily="2" charset="2"/>
              </a:rPr>
              <a:t>dry the polymer in a vacuum oven to constant weight</a:t>
            </a:r>
          </a:p>
          <a:p>
            <a:pPr marL="0" indent="0">
              <a:buFont typeface="Arial" panose="020B0604020202020204" pitchFamily="34" charset="0"/>
              <a:buNone/>
            </a:pPr>
            <a:r>
              <a:rPr lang="en-US" dirty="0">
                <a:sym typeface="Wingdings" panose="05000000000000000000" pitchFamily="2" charset="2"/>
              </a:rPr>
              <a:t>label 5 vials </a:t>
            </a:r>
            <a:r>
              <a:rPr lang="en-US" dirty="0" err="1">
                <a:sym typeface="Wingdings" panose="05000000000000000000" pitchFamily="2" charset="2"/>
              </a:rPr>
              <a:t>Cmax</a:t>
            </a:r>
            <a:r>
              <a:rPr lang="en-US" dirty="0">
                <a:sym typeface="Wingdings" panose="05000000000000000000" pitchFamily="2" charset="2"/>
              </a:rPr>
              <a:t>, 0.8 </a:t>
            </a:r>
            <a:r>
              <a:rPr lang="en-US" dirty="0" err="1">
                <a:sym typeface="Wingdings" panose="05000000000000000000" pitchFamily="2" charset="2"/>
              </a:rPr>
              <a:t>Cmax</a:t>
            </a:r>
            <a:r>
              <a:rPr lang="en-US" dirty="0">
                <a:sym typeface="Wingdings" panose="05000000000000000000" pitchFamily="2" charset="2"/>
              </a:rPr>
              <a:t>, 0.6 </a:t>
            </a:r>
            <a:r>
              <a:rPr lang="en-US" dirty="0" err="1">
                <a:sym typeface="Wingdings" panose="05000000000000000000" pitchFamily="2" charset="2"/>
              </a:rPr>
              <a:t>Cmax</a:t>
            </a:r>
            <a:r>
              <a:rPr lang="en-US" dirty="0">
                <a:sym typeface="Wingdings" panose="05000000000000000000" pitchFamily="2" charset="2"/>
              </a:rPr>
              <a:t>, 0.4 </a:t>
            </a:r>
            <a:r>
              <a:rPr lang="en-US" dirty="0" err="1">
                <a:sym typeface="Wingdings" panose="05000000000000000000" pitchFamily="2" charset="2"/>
              </a:rPr>
              <a:t>Cmax</a:t>
            </a:r>
            <a:r>
              <a:rPr lang="en-US" dirty="0">
                <a:sym typeface="Wingdings" panose="05000000000000000000" pitchFamily="2" charset="2"/>
              </a:rPr>
              <a:t> and 0.2 </a:t>
            </a:r>
            <a:r>
              <a:rPr lang="en-US" dirty="0" err="1">
                <a:sym typeface="Wingdings" panose="05000000000000000000" pitchFamily="2" charset="2"/>
              </a:rPr>
              <a:t>Cmax</a:t>
            </a:r>
            <a:endParaRPr lang="en-US" dirty="0">
              <a:sym typeface="Wingdings" panose="05000000000000000000" pitchFamily="2" charset="2"/>
            </a:endParaRPr>
          </a:p>
          <a:p>
            <a:pPr marL="0" indent="0">
              <a:buNone/>
            </a:pPr>
            <a:r>
              <a:rPr lang="en-US" dirty="0">
                <a:sym typeface="Wingdings" panose="05000000000000000000" pitchFamily="2" charset="2"/>
              </a:rPr>
              <a:t>weigh scintillation vial on a balance that can read 0.0001 g or less (caps or no caps….depends on volatility of solvent IMO)</a:t>
            </a:r>
          </a:p>
          <a:p>
            <a:pPr marL="0" indent="0">
              <a:buFont typeface="Arial" panose="020B0604020202020204" pitchFamily="34" charset="0"/>
              <a:buNone/>
            </a:pPr>
            <a:r>
              <a:rPr lang="en-US" dirty="0">
                <a:sym typeface="Wingdings" panose="05000000000000000000" pitchFamily="2" charset="2"/>
              </a:rPr>
              <a:t>add 100 mg* polymer to vial #1 (weigh to at least 4 significant figures)</a:t>
            </a:r>
          </a:p>
          <a:p>
            <a:pPr marL="0" indent="0">
              <a:buFont typeface="Arial" panose="020B0604020202020204" pitchFamily="34" charset="0"/>
              <a:buNone/>
            </a:pPr>
            <a:r>
              <a:rPr lang="en-US" dirty="0">
                <a:sym typeface="Wingdings" panose="05000000000000000000" pitchFamily="2" charset="2"/>
              </a:rPr>
              <a:t>gather all the powdered polymer into one “edge” at the bottom of the cell by tapping it</a:t>
            </a:r>
          </a:p>
          <a:p>
            <a:pPr marL="0" indent="0">
              <a:buFont typeface="Arial" panose="020B0604020202020204" pitchFamily="34" charset="0"/>
              <a:buNone/>
            </a:pPr>
            <a:r>
              <a:rPr lang="en-US" dirty="0">
                <a:sym typeface="Wingdings" panose="05000000000000000000" pitchFamily="2" charset="2"/>
              </a:rPr>
              <a:t>add approx. 1 mL clean water, try to get polymer start to swell</a:t>
            </a:r>
          </a:p>
          <a:p>
            <a:pPr marL="0" indent="0">
              <a:buFont typeface="Arial" panose="020B0604020202020204" pitchFamily="34" charset="0"/>
              <a:buNone/>
            </a:pPr>
            <a:r>
              <a:rPr lang="en-US" dirty="0">
                <a:sym typeface="Wingdings" panose="05000000000000000000" pitchFamily="2" charset="2"/>
              </a:rPr>
              <a:t>add approx. 9 mL water</a:t>
            </a:r>
          </a:p>
          <a:p>
            <a:pPr marL="0" indent="0">
              <a:buFont typeface="Arial" panose="020B0604020202020204" pitchFamily="34" charset="0"/>
              <a:buNone/>
            </a:pPr>
            <a:r>
              <a:rPr lang="en-US" dirty="0">
                <a:sym typeface="Wingdings" panose="05000000000000000000" pitchFamily="2" charset="2"/>
              </a:rPr>
              <a:t>Cap if not already capped, then vortex mix</a:t>
            </a:r>
          </a:p>
          <a:p>
            <a:pPr marL="0" indent="0">
              <a:buFont typeface="Arial" panose="020B0604020202020204" pitchFamily="34" charset="0"/>
              <a:buNone/>
            </a:pPr>
            <a:r>
              <a:rPr lang="en-US" dirty="0">
                <a:sym typeface="Wingdings" panose="05000000000000000000" pitchFamily="2" charset="2"/>
              </a:rPr>
              <a:t>Weigh to check for leaks or sticky stuff on glass from vortex mixer</a:t>
            </a:r>
            <a:endParaRPr lang="en-US" dirty="0"/>
          </a:p>
          <a:p>
            <a:pPr marL="0" indent="0">
              <a:buFont typeface="Arial" panose="020B0604020202020204" pitchFamily="34" charset="0"/>
              <a:buNone/>
            </a:pPr>
            <a:r>
              <a:rPr lang="en-US" dirty="0">
                <a:sym typeface="Wingdings" panose="05000000000000000000" pitchFamily="2" charset="2"/>
              </a:rPr>
              <a:t>Repeat for 80, 60, 40 and 20 mg to get the 0.8, 0.6, 0.4 and 0.2Cmax solutions</a:t>
            </a:r>
          </a:p>
          <a:p>
            <a:pPr marL="0" indent="0">
              <a:buFont typeface="Arial" panose="020B0604020202020204" pitchFamily="34" charset="0"/>
              <a:buNone/>
            </a:pPr>
            <a:r>
              <a:rPr lang="en-US" dirty="0">
                <a:sym typeface="Wingdings" panose="05000000000000000000" pitchFamily="2" charset="2"/>
              </a:rPr>
              <a:t>Give polymers at least overnight time to dissolve SLOWLY to ensure complete mixing; check occasionally and mix as needed</a:t>
            </a:r>
          </a:p>
          <a:p>
            <a:pPr marL="0" indent="0">
              <a:buFont typeface="Arial" panose="020B0604020202020204" pitchFamily="34" charset="0"/>
              <a:buNone/>
            </a:pPr>
            <a:endParaRPr lang="en-US" dirty="0">
              <a:sym typeface="Wingdings" panose="05000000000000000000" pitchFamily="2" charset="2"/>
            </a:endParaRPr>
          </a:p>
          <a:p>
            <a:pPr marL="0" indent="0">
              <a:buFont typeface="Arial" panose="020B0604020202020204" pitchFamily="34" charset="0"/>
              <a:buNone/>
            </a:pPr>
            <a:r>
              <a:rPr lang="en-US" dirty="0">
                <a:sym typeface="Wingdings" panose="05000000000000000000" pitchFamily="2" charset="2"/>
              </a:rPr>
              <a:t>*Do not waste time trying to get exactly 100 mg! Be happy with anything from 90 mg to 110 mg. The important thing is to know the weight to as many significant figures as the balance will permit. </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3" name="Footer Placeholder 2">
            <a:extLst>
              <a:ext uri="{FF2B5EF4-FFF2-40B4-BE49-F238E27FC236}">
                <a16:creationId xmlns:a16="http://schemas.microsoft.com/office/drawing/2014/main" id="{928CA523-4FFF-45CC-B0A2-D8F95958D026}"/>
              </a:ext>
            </a:extLst>
          </p:cNvPr>
          <p:cNvSpPr>
            <a:spLocks noGrp="1"/>
          </p:cNvSpPr>
          <p:nvPr>
            <p:ph type="ftr" sz="quarter" idx="11"/>
          </p:nvPr>
        </p:nvSpPr>
        <p:spPr/>
        <p:txBody>
          <a:bodyPr/>
          <a:lstStyle/>
          <a:p>
            <a:r>
              <a:rPr lang="en-US"/>
              <a:t>Copyright APTEC 2021</a:t>
            </a:r>
          </a:p>
        </p:txBody>
      </p:sp>
      <p:sp>
        <p:nvSpPr>
          <p:cNvPr id="5" name="Slide Number Placeholder 4">
            <a:extLst>
              <a:ext uri="{FF2B5EF4-FFF2-40B4-BE49-F238E27FC236}">
                <a16:creationId xmlns:a16="http://schemas.microsoft.com/office/drawing/2014/main" id="{595EFC48-1728-4B87-97C6-D85BDA4F6944}"/>
              </a:ext>
            </a:extLst>
          </p:cNvPr>
          <p:cNvSpPr>
            <a:spLocks noGrp="1"/>
          </p:cNvSpPr>
          <p:nvPr>
            <p:ph type="sldNum" sz="quarter" idx="12"/>
          </p:nvPr>
        </p:nvSpPr>
        <p:spPr/>
        <p:txBody>
          <a:bodyPr/>
          <a:lstStyle/>
          <a:p>
            <a:fld id="{D4EB3046-3000-498D-A5F5-5A046F9B2065}" type="slidenum">
              <a:rPr lang="en-US" smtClean="0"/>
              <a:t>21</a:t>
            </a:fld>
            <a:endParaRPr lang="en-US"/>
          </a:p>
        </p:txBody>
      </p:sp>
    </p:spTree>
    <p:extLst>
      <p:ext uri="{BB962C8B-B14F-4D97-AF65-F5344CB8AC3E}">
        <p14:creationId xmlns:p14="http://schemas.microsoft.com/office/powerpoint/2010/main" val="4269292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4A397-3D3B-4A4C-B082-D369B33DF851}"/>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BD85A3E0-2E16-4B82-81CF-BA28B87DE6FC}"/>
              </a:ext>
            </a:extLst>
          </p:cNvPr>
          <p:cNvSpPr>
            <a:spLocks noGrp="1"/>
          </p:cNvSpPr>
          <p:nvPr>
            <p:ph idx="1"/>
          </p:nvPr>
        </p:nvSpPr>
        <p:spPr>
          <a:xfrm>
            <a:off x="838200" y="1456791"/>
            <a:ext cx="10515600" cy="2684903"/>
          </a:xfrm>
        </p:spPr>
        <p:txBody>
          <a:bodyPr/>
          <a:lstStyle/>
          <a:p>
            <a:pPr marL="514350" indent="-514350">
              <a:buAutoNum type="arabicPeriod"/>
            </a:pPr>
            <a:r>
              <a:rPr lang="en-US" dirty="0"/>
              <a:t>How to make proper solutions. </a:t>
            </a:r>
          </a:p>
          <a:p>
            <a:pPr marL="514350" indent="-514350">
              <a:buAutoNum type="arabicPeriod"/>
            </a:pPr>
            <a:r>
              <a:rPr lang="en-US" dirty="0"/>
              <a:t>Work with a </a:t>
            </a:r>
            <a:r>
              <a:rPr lang="en-US" i="1" dirty="0"/>
              <a:t>really </a:t>
            </a:r>
            <a:r>
              <a:rPr lang="en-US" dirty="0"/>
              <a:t>precise instrument.</a:t>
            </a:r>
          </a:p>
          <a:p>
            <a:pPr marL="514350" indent="-514350">
              <a:buAutoNum type="arabicPeriod"/>
            </a:pPr>
            <a:r>
              <a:rPr lang="en-US" dirty="0"/>
              <a:t>Establish proper plotting etiquette. </a:t>
            </a:r>
          </a:p>
          <a:p>
            <a:pPr marL="514350" indent="-514350">
              <a:buAutoNum type="arabicPeriod"/>
            </a:pPr>
            <a:r>
              <a:rPr lang="en-US" dirty="0"/>
              <a:t>Linear fits</a:t>
            </a:r>
          </a:p>
          <a:p>
            <a:pPr marL="514350" indent="-514350">
              <a:buAutoNum type="arabicPeriod"/>
            </a:pPr>
            <a:r>
              <a:rPr lang="en-US" dirty="0"/>
              <a:t>Error propagation </a:t>
            </a:r>
          </a:p>
          <a:p>
            <a:pPr marL="514350" indent="-514350">
              <a:buAutoNum type="arabicPeriod"/>
            </a:pPr>
            <a:endParaRPr lang="en-US" dirty="0"/>
          </a:p>
          <a:p>
            <a:pPr marL="514350" indent="-514350">
              <a:buAutoNum type="arabicPeriod"/>
            </a:pPr>
            <a:endParaRPr lang="en-US" dirty="0"/>
          </a:p>
        </p:txBody>
      </p:sp>
      <p:sp>
        <p:nvSpPr>
          <p:cNvPr id="4" name="Footer Placeholder 3">
            <a:extLst>
              <a:ext uri="{FF2B5EF4-FFF2-40B4-BE49-F238E27FC236}">
                <a16:creationId xmlns:a16="http://schemas.microsoft.com/office/drawing/2014/main" id="{B157DD60-4BBC-4324-A5FB-4D76C9B4827F}"/>
              </a:ext>
            </a:extLst>
          </p:cNvPr>
          <p:cNvSpPr>
            <a:spLocks noGrp="1"/>
          </p:cNvSpPr>
          <p:nvPr>
            <p:ph type="ftr" sz="quarter" idx="11"/>
          </p:nvPr>
        </p:nvSpPr>
        <p:spPr/>
        <p:txBody>
          <a:bodyPr/>
          <a:lstStyle/>
          <a:p>
            <a:r>
              <a:rPr lang="en-US"/>
              <a:t>Copyright APTEC 2021</a:t>
            </a:r>
          </a:p>
        </p:txBody>
      </p:sp>
      <p:sp>
        <p:nvSpPr>
          <p:cNvPr id="5" name="Slide Number Placeholder 4">
            <a:extLst>
              <a:ext uri="{FF2B5EF4-FFF2-40B4-BE49-F238E27FC236}">
                <a16:creationId xmlns:a16="http://schemas.microsoft.com/office/drawing/2014/main" id="{59581F4D-2A09-4B66-9002-4CBF3367A8C1}"/>
              </a:ext>
            </a:extLst>
          </p:cNvPr>
          <p:cNvSpPr>
            <a:spLocks noGrp="1"/>
          </p:cNvSpPr>
          <p:nvPr>
            <p:ph type="sldNum" sz="quarter" idx="12"/>
          </p:nvPr>
        </p:nvSpPr>
        <p:spPr/>
        <p:txBody>
          <a:bodyPr/>
          <a:lstStyle/>
          <a:p>
            <a:fld id="{D4EB3046-3000-498D-A5F5-5A046F9B2065}" type="slidenum">
              <a:rPr lang="en-US" smtClean="0"/>
              <a:t>3</a:t>
            </a:fld>
            <a:endParaRPr lang="en-US"/>
          </a:p>
        </p:txBody>
      </p:sp>
    </p:spTree>
    <p:extLst>
      <p:ext uri="{BB962C8B-B14F-4D97-AF65-F5344CB8AC3E}">
        <p14:creationId xmlns:p14="http://schemas.microsoft.com/office/powerpoint/2010/main" val="3911579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1441450" y="173038"/>
            <a:ext cx="8229600" cy="1249362"/>
          </a:xfrm>
        </p:spPr>
        <p:txBody>
          <a:bodyPr>
            <a:normAutofit/>
          </a:bodyPr>
          <a:lstStyle/>
          <a:p>
            <a:pPr algn="l"/>
            <a:r>
              <a:rPr lang="en-US" altLang="en-US" sz="2800" dirty="0"/>
              <a:t>The famous </a:t>
            </a:r>
            <a:r>
              <a:rPr lang="en-US" altLang="en-US" sz="2800" dirty="0" err="1"/>
              <a:t>Zimm</a:t>
            </a:r>
            <a:r>
              <a:rPr lang="en-US" altLang="en-US" sz="2800" dirty="0"/>
              <a:t> plot that gives us absolute molecular weight and sometimes size and virial coefficients is based on thermodynamics. </a:t>
            </a:r>
          </a:p>
        </p:txBody>
      </p:sp>
      <p:sp>
        <p:nvSpPr>
          <p:cNvPr id="931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Berlin Sans FB" panose="020E0602020502020306" pitchFamily="34" charset="0"/>
              </a:defRPr>
            </a:lvl1pPr>
            <a:lvl2pPr marL="742950" indent="-285750">
              <a:spcBef>
                <a:spcPct val="20000"/>
              </a:spcBef>
              <a:buChar char="–"/>
              <a:defRPr sz="2800">
                <a:solidFill>
                  <a:schemeClr val="tx1"/>
                </a:solidFill>
                <a:latin typeface="Berlin Sans FB" panose="020E0602020502020306" pitchFamily="34" charset="0"/>
              </a:defRPr>
            </a:lvl2pPr>
            <a:lvl3pPr marL="1143000" indent="-228600">
              <a:spcBef>
                <a:spcPct val="20000"/>
              </a:spcBef>
              <a:buChar char="•"/>
              <a:defRPr sz="2400">
                <a:solidFill>
                  <a:schemeClr val="tx1"/>
                </a:solidFill>
                <a:latin typeface="Berlin Sans FB" panose="020E0602020502020306" pitchFamily="34" charset="0"/>
              </a:defRPr>
            </a:lvl3pPr>
            <a:lvl4pPr marL="1600200" indent="-228600">
              <a:spcBef>
                <a:spcPct val="20000"/>
              </a:spcBef>
              <a:buChar char="–"/>
              <a:defRPr sz="2000">
                <a:solidFill>
                  <a:schemeClr val="tx1"/>
                </a:solidFill>
                <a:latin typeface="Berlin Sans FB" panose="020E0602020502020306" pitchFamily="34" charset="0"/>
              </a:defRPr>
            </a:lvl4pPr>
            <a:lvl5pPr marL="2057400" indent="-228600">
              <a:spcBef>
                <a:spcPct val="20000"/>
              </a:spcBef>
              <a:buChar char="»"/>
              <a:defRPr sz="2000">
                <a:solidFill>
                  <a:schemeClr val="tx1"/>
                </a:solidFill>
                <a:latin typeface="Berlin Sans FB" panose="020E0602020502020306" pitchFamily="34" charset="0"/>
              </a:defRPr>
            </a:lvl5pPr>
            <a:lvl6pPr marL="2514600" indent="-228600" eaLnBrk="0" fontAlgn="base" hangingPunct="0">
              <a:spcBef>
                <a:spcPct val="20000"/>
              </a:spcBef>
              <a:spcAft>
                <a:spcPct val="0"/>
              </a:spcAft>
              <a:buChar char="»"/>
              <a:defRPr sz="2000">
                <a:solidFill>
                  <a:schemeClr val="tx1"/>
                </a:solidFill>
                <a:latin typeface="Berlin Sans FB" panose="020E0602020502020306" pitchFamily="34" charset="0"/>
              </a:defRPr>
            </a:lvl6pPr>
            <a:lvl7pPr marL="2971800" indent="-228600" eaLnBrk="0" fontAlgn="base" hangingPunct="0">
              <a:spcBef>
                <a:spcPct val="20000"/>
              </a:spcBef>
              <a:spcAft>
                <a:spcPct val="0"/>
              </a:spcAft>
              <a:buChar char="»"/>
              <a:defRPr sz="2000">
                <a:solidFill>
                  <a:schemeClr val="tx1"/>
                </a:solidFill>
                <a:latin typeface="Berlin Sans FB" panose="020E0602020502020306" pitchFamily="34" charset="0"/>
              </a:defRPr>
            </a:lvl7pPr>
            <a:lvl8pPr marL="3429000" indent="-228600" eaLnBrk="0" fontAlgn="base" hangingPunct="0">
              <a:spcBef>
                <a:spcPct val="20000"/>
              </a:spcBef>
              <a:spcAft>
                <a:spcPct val="0"/>
              </a:spcAft>
              <a:buChar char="»"/>
              <a:defRPr sz="2000">
                <a:solidFill>
                  <a:schemeClr val="tx1"/>
                </a:solidFill>
                <a:latin typeface="Berlin Sans FB" panose="020E0602020502020306" pitchFamily="34" charset="0"/>
              </a:defRPr>
            </a:lvl8pPr>
            <a:lvl9pPr marL="3886200" indent="-228600" eaLnBrk="0" fontAlgn="base" hangingPunct="0">
              <a:spcBef>
                <a:spcPct val="20000"/>
              </a:spcBef>
              <a:spcAft>
                <a:spcPct val="0"/>
              </a:spcAft>
              <a:buChar char="»"/>
              <a:defRPr sz="2000">
                <a:solidFill>
                  <a:schemeClr val="tx1"/>
                </a:solidFill>
                <a:latin typeface="Berlin Sans FB" panose="020E0602020502020306" pitchFamily="34" charset="0"/>
              </a:defRPr>
            </a:lvl9pPr>
          </a:lstStyle>
          <a:p>
            <a:pPr fontAlgn="base">
              <a:spcBef>
                <a:spcPct val="0"/>
              </a:spcBef>
              <a:spcAft>
                <a:spcPct val="0"/>
              </a:spcAft>
              <a:buNone/>
            </a:pPr>
            <a:fld id="{2E71E538-E5CA-40D1-9DFC-9A470B09DD79}" type="slidenum">
              <a:rPr lang="en-US" altLang="en-US" sz="1400">
                <a:solidFill>
                  <a:srgbClr val="000000"/>
                </a:solidFill>
              </a:rPr>
              <a:pPr fontAlgn="base">
                <a:spcBef>
                  <a:spcPct val="0"/>
                </a:spcBef>
                <a:spcAft>
                  <a:spcPct val="0"/>
                </a:spcAft>
                <a:buNone/>
              </a:pPr>
              <a:t>4</a:t>
            </a:fld>
            <a:endParaRPr lang="en-US" altLang="en-US" sz="1400">
              <a:solidFill>
                <a:srgbClr val="000000"/>
              </a:solidFill>
            </a:endParaRPr>
          </a:p>
        </p:txBody>
      </p:sp>
      <p:graphicFrame>
        <p:nvGraphicFramePr>
          <p:cNvPr id="93188" name="Object 39"/>
          <p:cNvGraphicFramePr>
            <a:graphicFrameLocks noChangeAspect="1"/>
          </p:cNvGraphicFramePr>
          <p:nvPr>
            <p:extLst>
              <p:ext uri="{D42A27DB-BD31-4B8C-83A1-F6EECF244321}">
                <p14:modId xmlns:p14="http://schemas.microsoft.com/office/powerpoint/2010/main" val="748717921"/>
              </p:ext>
            </p:extLst>
          </p:nvPr>
        </p:nvGraphicFramePr>
        <p:xfrm>
          <a:off x="2514600" y="1544637"/>
          <a:ext cx="7156450" cy="939800"/>
        </p:xfrm>
        <a:graphic>
          <a:graphicData uri="http://schemas.openxmlformats.org/presentationml/2006/ole">
            <mc:AlternateContent xmlns:mc="http://schemas.openxmlformats.org/markup-compatibility/2006">
              <mc:Choice xmlns:v="urn:schemas-microsoft-com:vml" Requires="v">
                <p:oleObj name="Equation" r:id="rId3" imgW="3289300" imgH="431800" progId="Equation.3">
                  <p:embed/>
                </p:oleObj>
              </mc:Choice>
              <mc:Fallback>
                <p:oleObj name="Equation" r:id="rId3" imgW="3289300" imgH="431800" progId="Equation.3">
                  <p:embed/>
                  <p:pic>
                    <p:nvPicPr>
                      <p:cNvPr id="93188" name="Object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544637"/>
                        <a:ext cx="71564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itle 1"/>
          <p:cNvSpPr txBox="1">
            <a:spLocks/>
          </p:cNvSpPr>
          <p:nvPr/>
        </p:nvSpPr>
        <p:spPr>
          <a:xfrm>
            <a:off x="2057400" y="2667001"/>
            <a:ext cx="8229600" cy="715963"/>
          </a:xfrm>
          <a:prstGeom prst="rect">
            <a:avLst/>
          </a:prstGeom>
        </p:spPr>
        <p:txBody>
          <a:bodyPr anchor="ctr"/>
          <a:lstStyle/>
          <a:p>
            <a:pPr>
              <a:spcBef>
                <a:spcPct val="0"/>
              </a:spcBef>
              <a:defRPr/>
            </a:pPr>
            <a:r>
              <a:rPr lang="en-US" sz="2800" dirty="0">
                <a:solidFill>
                  <a:srgbClr val="0070C0"/>
                </a:solidFill>
                <a:latin typeface="Berlin Sans FB"/>
              </a:rPr>
              <a:t>First, we introduce the Rayleigh </a:t>
            </a:r>
            <a:r>
              <a:rPr lang="en-US" sz="2800" u="sng" dirty="0">
                <a:solidFill>
                  <a:srgbClr val="0070C0"/>
                </a:solidFill>
                <a:latin typeface="Berlin Sans FB"/>
              </a:rPr>
              <a:t>factor</a:t>
            </a:r>
            <a:r>
              <a:rPr lang="en-US" sz="2800" dirty="0">
                <a:solidFill>
                  <a:srgbClr val="0070C0"/>
                </a:solidFill>
                <a:latin typeface="Berlin Sans FB"/>
              </a:rPr>
              <a:t>, </a:t>
            </a:r>
            <a:r>
              <a:rPr lang="en-US" sz="3200" dirty="0">
                <a:solidFill>
                  <a:srgbClr val="0070C0"/>
                </a:solidFill>
                <a:latin typeface="Brush Script MT" pitchFamily="66" charset="0"/>
              </a:rPr>
              <a:t>R</a:t>
            </a:r>
            <a:r>
              <a:rPr lang="en-US" sz="2800" dirty="0">
                <a:solidFill>
                  <a:srgbClr val="0070C0"/>
                </a:solidFill>
                <a:latin typeface="Berlin Sans FB"/>
              </a:rPr>
              <a:t>.</a:t>
            </a:r>
          </a:p>
        </p:txBody>
      </p:sp>
      <p:sp>
        <p:nvSpPr>
          <p:cNvPr id="93191" name="Rectangle 7"/>
          <p:cNvSpPr>
            <a:spLocks noChangeArrowheads="1"/>
          </p:cNvSpPr>
          <p:nvPr/>
        </p:nvSpPr>
        <p:spPr bwMode="auto">
          <a:xfrm>
            <a:off x="4027028" y="3288509"/>
            <a:ext cx="6783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Berlin Sans FB" panose="020E0602020502020306" pitchFamily="34" charset="0"/>
              </a:defRPr>
            </a:lvl1pPr>
            <a:lvl2pPr marL="742950" indent="-285750">
              <a:spcBef>
                <a:spcPct val="20000"/>
              </a:spcBef>
              <a:buChar char="–"/>
              <a:defRPr sz="2800">
                <a:solidFill>
                  <a:schemeClr val="tx1"/>
                </a:solidFill>
                <a:latin typeface="Berlin Sans FB" panose="020E0602020502020306" pitchFamily="34" charset="0"/>
              </a:defRPr>
            </a:lvl2pPr>
            <a:lvl3pPr marL="1143000" indent="-228600">
              <a:spcBef>
                <a:spcPct val="20000"/>
              </a:spcBef>
              <a:buChar char="•"/>
              <a:defRPr sz="2400">
                <a:solidFill>
                  <a:schemeClr val="tx1"/>
                </a:solidFill>
                <a:latin typeface="Berlin Sans FB" panose="020E0602020502020306" pitchFamily="34" charset="0"/>
              </a:defRPr>
            </a:lvl3pPr>
            <a:lvl4pPr marL="1600200" indent="-228600">
              <a:spcBef>
                <a:spcPct val="20000"/>
              </a:spcBef>
              <a:buChar char="–"/>
              <a:defRPr sz="2000">
                <a:solidFill>
                  <a:schemeClr val="tx1"/>
                </a:solidFill>
                <a:latin typeface="Berlin Sans FB" panose="020E0602020502020306" pitchFamily="34" charset="0"/>
              </a:defRPr>
            </a:lvl4pPr>
            <a:lvl5pPr marL="2057400" indent="-228600">
              <a:spcBef>
                <a:spcPct val="20000"/>
              </a:spcBef>
              <a:buChar char="»"/>
              <a:defRPr sz="2000">
                <a:solidFill>
                  <a:schemeClr val="tx1"/>
                </a:solidFill>
                <a:latin typeface="Berlin Sans FB" panose="020E0602020502020306" pitchFamily="34" charset="0"/>
              </a:defRPr>
            </a:lvl5pPr>
            <a:lvl6pPr marL="2514600" indent="-228600" eaLnBrk="0" fontAlgn="base" hangingPunct="0">
              <a:spcBef>
                <a:spcPct val="20000"/>
              </a:spcBef>
              <a:spcAft>
                <a:spcPct val="0"/>
              </a:spcAft>
              <a:buChar char="»"/>
              <a:defRPr sz="2000">
                <a:solidFill>
                  <a:schemeClr val="tx1"/>
                </a:solidFill>
                <a:latin typeface="Berlin Sans FB" panose="020E0602020502020306" pitchFamily="34" charset="0"/>
              </a:defRPr>
            </a:lvl6pPr>
            <a:lvl7pPr marL="2971800" indent="-228600" eaLnBrk="0" fontAlgn="base" hangingPunct="0">
              <a:spcBef>
                <a:spcPct val="20000"/>
              </a:spcBef>
              <a:spcAft>
                <a:spcPct val="0"/>
              </a:spcAft>
              <a:buChar char="»"/>
              <a:defRPr sz="2000">
                <a:solidFill>
                  <a:schemeClr val="tx1"/>
                </a:solidFill>
                <a:latin typeface="Berlin Sans FB" panose="020E0602020502020306" pitchFamily="34" charset="0"/>
              </a:defRPr>
            </a:lvl7pPr>
            <a:lvl8pPr marL="3429000" indent="-228600" eaLnBrk="0" fontAlgn="base" hangingPunct="0">
              <a:spcBef>
                <a:spcPct val="20000"/>
              </a:spcBef>
              <a:spcAft>
                <a:spcPct val="0"/>
              </a:spcAft>
              <a:buChar char="»"/>
              <a:defRPr sz="2000">
                <a:solidFill>
                  <a:schemeClr val="tx1"/>
                </a:solidFill>
                <a:latin typeface="Berlin Sans FB" panose="020E0602020502020306" pitchFamily="34" charset="0"/>
              </a:defRPr>
            </a:lvl8pPr>
            <a:lvl9pPr marL="3886200" indent="-228600" eaLnBrk="0" fontAlgn="base" hangingPunct="0">
              <a:spcBef>
                <a:spcPct val="20000"/>
              </a:spcBef>
              <a:spcAft>
                <a:spcPct val="0"/>
              </a:spcAft>
              <a:buChar char="»"/>
              <a:defRPr sz="2000">
                <a:solidFill>
                  <a:schemeClr val="tx1"/>
                </a:solidFill>
                <a:latin typeface="Berlin Sans FB" panose="020E0602020502020306" pitchFamily="34" charset="0"/>
              </a:defRPr>
            </a:lvl9pPr>
          </a:lstStyle>
          <a:p>
            <a:pPr eaLnBrk="0" fontAlgn="base" hangingPunct="0">
              <a:spcBef>
                <a:spcPct val="0"/>
              </a:spcBef>
              <a:spcAft>
                <a:spcPct val="0"/>
              </a:spcAft>
              <a:buNone/>
            </a:pPr>
            <a:r>
              <a:rPr lang="en-US" altLang="en-US" sz="2400">
                <a:solidFill>
                  <a:srgbClr val="000000"/>
                </a:solidFill>
                <a:latin typeface="Brush Script MT" panose="03060802040406070304" pitchFamily="66" charset="0"/>
              </a:rPr>
              <a:t>R =</a:t>
            </a:r>
            <a:endParaRPr lang="en-US" altLang="en-US" sz="2400">
              <a:solidFill>
                <a:srgbClr val="000000"/>
              </a:solidFill>
            </a:endParaRPr>
          </a:p>
        </p:txBody>
      </p:sp>
      <p:graphicFrame>
        <p:nvGraphicFramePr>
          <p:cNvPr id="93192" name="Object 8"/>
          <p:cNvGraphicFramePr>
            <a:graphicFrameLocks noChangeAspect="1"/>
          </p:cNvGraphicFramePr>
          <p:nvPr>
            <p:extLst>
              <p:ext uri="{D42A27DB-BD31-4B8C-83A1-F6EECF244321}">
                <p14:modId xmlns:p14="http://schemas.microsoft.com/office/powerpoint/2010/main" val="2814949885"/>
              </p:ext>
            </p:extLst>
          </p:nvPr>
        </p:nvGraphicFramePr>
        <p:xfrm>
          <a:off x="4560427" y="3136108"/>
          <a:ext cx="685800" cy="914400"/>
        </p:xfrm>
        <a:graphic>
          <a:graphicData uri="http://schemas.openxmlformats.org/presentationml/2006/ole">
            <mc:AlternateContent xmlns:mc="http://schemas.openxmlformats.org/markup-compatibility/2006">
              <mc:Choice xmlns:v="urn:schemas-microsoft-com:vml" Requires="v">
                <p:oleObj name="Equation" r:id="rId5" imgW="304536" imgH="406048" progId="Equation.3">
                  <p:embed/>
                </p:oleObj>
              </mc:Choice>
              <mc:Fallback>
                <p:oleObj name="Equation" r:id="rId5" imgW="304536" imgH="406048" progId="Equation.3">
                  <p:embed/>
                  <p:pic>
                    <p:nvPicPr>
                      <p:cNvPr id="93192"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0427" y="3136108"/>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itle 1"/>
          <p:cNvSpPr txBox="1">
            <a:spLocks/>
          </p:cNvSpPr>
          <p:nvPr/>
        </p:nvSpPr>
        <p:spPr>
          <a:xfrm>
            <a:off x="1179871" y="4192588"/>
            <a:ext cx="9113479" cy="2163762"/>
          </a:xfrm>
          <a:prstGeom prst="rect">
            <a:avLst/>
          </a:prstGeom>
        </p:spPr>
        <p:txBody>
          <a:bodyPr anchor="ctr"/>
          <a:lstStyle/>
          <a:p>
            <a:pPr eaLnBrk="0" fontAlgn="base" hangingPunct="0">
              <a:spcBef>
                <a:spcPct val="0"/>
              </a:spcBef>
              <a:spcAft>
                <a:spcPct val="0"/>
              </a:spcAft>
              <a:defRPr/>
            </a:pPr>
            <a:r>
              <a:rPr lang="en-US" sz="2800" dirty="0">
                <a:solidFill>
                  <a:srgbClr val="0070C0"/>
                </a:solidFill>
                <a:latin typeface="Berlin Sans FB"/>
              </a:rPr>
              <a:t>The purpose of the Rayleigh factor is to “take out” the uninteresting dependencies on  </a:t>
            </a:r>
            <a:r>
              <a:rPr lang="en-US" sz="2800" i="1" dirty="0">
                <a:solidFill>
                  <a:srgbClr val="0070C0"/>
                </a:solidFill>
                <a:latin typeface="Times New Roman" pitchFamily="18" charset="0"/>
                <a:cs typeface="Times New Roman" pitchFamily="18" charset="0"/>
              </a:rPr>
              <a:t>V</a:t>
            </a:r>
            <a:r>
              <a:rPr lang="en-US" sz="2800" dirty="0">
                <a:solidFill>
                  <a:srgbClr val="0070C0"/>
                </a:solidFill>
                <a:latin typeface="Berlin Sans FB"/>
              </a:rPr>
              <a:t> (detected volume of solution) and </a:t>
            </a:r>
            <a:r>
              <a:rPr lang="en-US" sz="2800" i="1" dirty="0">
                <a:solidFill>
                  <a:srgbClr val="0070C0"/>
                </a:solidFill>
                <a:latin typeface="Times New Roman" pitchFamily="18" charset="0"/>
                <a:cs typeface="Times New Roman" pitchFamily="18" charset="0"/>
              </a:rPr>
              <a:t>r</a:t>
            </a:r>
            <a:r>
              <a:rPr lang="en-US" sz="2800" baseline="30000" dirty="0">
                <a:solidFill>
                  <a:srgbClr val="0070C0"/>
                </a:solidFill>
                <a:latin typeface="Times New Roman" pitchFamily="18" charset="0"/>
                <a:cs typeface="Times New Roman" pitchFamily="18" charset="0"/>
              </a:rPr>
              <a:t>2 </a:t>
            </a:r>
            <a:r>
              <a:rPr lang="en-US" sz="2800" dirty="0">
                <a:solidFill>
                  <a:srgbClr val="0070C0"/>
                </a:solidFill>
                <a:latin typeface="Berlin Sans FB"/>
              </a:rPr>
              <a:t> ( </a:t>
            </a:r>
            <a:r>
              <a:rPr lang="en-US" sz="2800" i="1" dirty="0">
                <a:solidFill>
                  <a:srgbClr val="0070C0"/>
                </a:solidFill>
                <a:latin typeface="Times New Roman" pitchFamily="18" charset="0"/>
                <a:cs typeface="Times New Roman" pitchFamily="18" charset="0"/>
              </a:rPr>
              <a:t>r</a:t>
            </a:r>
            <a:r>
              <a:rPr lang="en-US" sz="2800" dirty="0">
                <a:solidFill>
                  <a:srgbClr val="0070C0"/>
                </a:solidFill>
                <a:latin typeface="Berlin Sans FB"/>
              </a:rPr>
              <a:t> = distance from particle to detector). For a dipole radiator, </a:t>
            </a:r>
            <a:r>
              <a:rPr lang="en-US" sz="2800" i="1" dirty="0">
                <a:solidFill>
                  <a:srgbClr val="0070C0"/>
                </a:solidFill>
                <a:latin typeface="Times New Roman" pitchFamily="18" charset="0"/>
                <a:cs typeface="Times New Roman" pitchFamily="18" charset="0"/>
              </a:rPr>
              <a:t>I</a:t>
            </a:r>
            <a:r>
              <a:rPr lang="en-US" sz="2800" baseline="-25000" dirty="0">
                <a:solidFill>
                  <a:srgbClr val="0070C0"/>
                </a:solidFill>
                <a:latin typeface="Times New Roman" pitchFamily="18" charset="0"/>
                <a:cs typeface="Times New Roman" pitchFamily="18" charset="0"/>
              </a:rPr>
              <a:t>s</a:t>
            </a:r>
            <a:r>
              <a:rPr lang="en-US" sz="2800" dirty="0">
                <a:solidFill>
                  <a:srgbClr val="0070C0"/>
                </a:solidFill>
                <a:latin typeface="Berlin Sans FB"/>
              </a:rPr>
              <a:t> goes down with squared distance to the detector, </a:t>
            </a:r>
            <a:r>
              <a:rPr lang="en-US" sz="2800" i="1" dirty="0">
                <a:solidFill>
                  <a:srgbClr val="0070C0"/>
                </a:solidFill>
                <a:latin typeface="Times New Roman" pitchFamily="18" charset="0"/>
                <a:cs typeface="Times New Roman" pitchFamily="18" charset="0"/>
              </a:rPr>
              <a:t>r</a:t>
            </a:r>
            <a:r>
              <a:rPr lang="en-US" sz="2800" baseline="30000" dirty="0">
                <a:solidFill>
                  <a:srgbClr val="0070C0"/>
                </a:solidFill>
                <a:latin typeface="Times New Roman" pitchFamily="18" charset="0"/>
                <a:cs typeface="Times New Roman" pitchFamily="18" charset="0"/>
              </a:rPr>
              <a:t>2</a:t>
            </a:r>
            <a:r>
              <a:rPr lang="en-US" sz="2800" dirty="0">
                <a:solidFill>
                  <a:srgbClr val="0070C0"/>
                </a:solidFill>
                <a:latin typeface="Berlin Sans FB"/>
              </a:rPr>
              <a:t>, so multiply that back in; </a:t>
            </a:r>
            <a:r>
              <a:rPr lang="en-US" sz="2800" i="1" dirty="0">
                <a:solidFill>
                  <a:srgbClr val="0070C0"/>
                </a:solidFill>
                <a:latin typeface="Times New Roman" pitchFamily="18" charset="0"/>
                <a:cs typeface="Times New Roman" pitchFamily="18" charset="0"/>
              </a:rPr>
              <a:t>I</a:t>
            </a:r>
            <a:r>
              <a:rPr lang="en-US" sz="2800" baseline="-25000" dirty="0">
                <a:solidFill>
                  <a:srgbClr val="0070C0"/>
                </a:solidFill>
                <a:latin typeface="Times New Roman" pitchFamily="18" charset="0"/>
                <a:cs typeface="Times New Roman" pitchFamily="18" charset="0"/>
              </a:rPr>
              <a:t>s </a:t>
            </a:r>
            <a:r>
              <a:rPr lang="en-US" sz="2800" dirty="0">
                <a:solidFill>
                  <a:srgbClr val="0070C0"/>
                </a:solidFill>
                <a:latin typeface="Berlin Sans FB"/>
              </a:rPr>
              <a:t>goes up with detected volume, so divide that out. </a:t>
            </a:r>
          </a:p>
        </p:txBody>
      </p:sp>
      <p:sp>
        <p:nvSpPr>
          <p:cNvPr id="12" name="Rectangular Callout 11"/>
          <p:cNvSpPr/>
          <p:nvPr/>
        </p:nvSpPr>
        <p:spPr>
          <a:xfrm>
            <a:off x="8968452" y="3222628"/>
            <a:ext cx="1828800" cy="685800"/>
          </a:xfrm>
          <a:prstGeom prst="wedgeRectCallout">
            <a:avLst>
              <a:gd name="adj1" fmla="val -81728"/>
              <a:gd name="adj2" fmla="val -7726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en-US" sz="1200" dirty="0">
                <a:solidFill>
                  <a:srgbClr val="FFFFFF"/>
                </a:solidFill>
                <a:latin typeface="Berlin Sans FB"/>
              </a:rPr>
              <a:t>You have my permission to slap anyone who calls it Rayleigh ratio.</a:t>
            </a:r>
          </a:p>
        </p:txBody>
      </p:sp>
      <p:sp>
        <p:nvSpPr>
          <p:cNvPr id="2" name="Footer Placeholder 1">
            <a:extLst>
              <a:ext uri="{FF2B5EF4-FFF2-40B4-BE49-F238E27FC236}">
                <a16:creationId xmlns:a16="http://schemas.microsoft.com/office/drawing/2014/main" id="{A61BB3C2-EAFE-47D7-9C67-2E5D8BE46F1C}"/>
              </a:ext>
            </a:extLst>
          </p:cNvPr>
          <p:cNvSpPr>
            <a:spLocks noGrp="1"/>
          </p:cNvSpPr>
          <p:nvPr>
            <p:ph type="ftr" sz="quarter" idx="11"/>
          </p:nvPr>
        </p:nvSpPr>
        <p:spPr/>
        <p:txBody>
          <a:bodyPr/>
          <a:lstStyle/>
          <a:p>
            <a:r>
              <a:rPr lang="en-US" dirty="0"/>
              <a:t>Copyright APTEC 2021</a:t>
            </a:r>
          </a:p>
        </p:txBody>
      </p:sp>
    </p:spTree>
    <p:extLst>
      <p:ext uri="{BB962C8B-B14F-4D97-AF65-F5344CB8AC3E}">
        <p14:creationId xmlns:p14="http://schemas.microsoft.com/office/powerpoint/2010/main" val="1615387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1676400" y="274638"/>
            <a:ext cx="8839200" cy="868362"/>
          </a:xfrm>
        </p:spPr>
        <p:txBody>
          <a:bodyPr/>
          <a:lstStyle/>
          <a:p>
            <a:pPr algn="l"/>
            <a:r>
              <a:rPr lang="en-US" altLang="en-US" sz="2800"/>
              <a:t>Using our Rayleigh factor and replacing the proportionality with optical parameters, we get Zimm’s famous equation: </a:t>
            </a:r>
          </a:p>
        </p:txBody>
      </p:sp>
      <p:sp>
        <p:nvSpPr>
          <p:cNvPr id="952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Berlin Sans FB" panose="020E0602020502020306" pitchFamily="34" charset="0"/>
              </a:defRPr>
            </a:lvl1pPr>
            <a:lvl2pPr marL="742950" indent="-285750">
              <a:spcBef>
                <a:spcPct val="20000"/>
              </a:spcBef>
              <a:buChar char="–"/>
              <a:defRPr sz="2800">
                <a:solidFill>
                  <a:schemeClr val="tx1"/>
                </a:solidFill>
                <a:latin typeface="Berlin Sans FB" panose="020E0602020502020306" pitchFamily="34" charset="0"/>
              </a:defRPr>
            </a:lvl2pPr>
            <a:lvl3pPr marL="1143000" indent="-228600">
              <a:spcBef>
                <a:spcPct val="20000"/>
              </a:spcBef>
              <a:buChar char="•"/>
              <a:defRPr sz="2400">
                <a:solidFill>
                  <a:schemeClr val="tx1"/>
                </a:solidFill>
                <a:latin typeface="Berlin Sans FB" panose="020E0602020502020306" pitchFamily="34" charset="0"/>
              </a:defRPr>
            </a:lvl3pPr>
            <a:lvl4pPr marL="1600200" indent="-228600">
              <a:spcBef>
                <a:spcPct val="20000"/>
              </a:spcBef>
              <a:buChar char="–"/>
              <a:defRPr sz="2000">
                <a:solidFill>
                  <a:schemeClr val="tx1"/>
                </a:solidFill>
                <a:latin typeface="Berlin Sans FB" panose="020E0602020502020306" pitchFamily="34" charset="0"/>
              </a:defRPr>
            </a:lvl4pPr>
            <a:lvl5pPr marL="2057400" indent="-228600">
              <a:spcBef>
                <a:spcPct val="20000"/>
              </a:spcBef>
              <a:buChar char="»"/>
              <a:defRPr sz="2000">
                <a:solidFill>
                  <a:schemeClr val="tx1"/>
                </a:solidFill>
                <a:latin typeface="Berlin Sans FB" panose="020E0602020502020306" pitchFamily="34" charset="0"/>
              </a:defRPr>
            </a:lvl5pPr>
            <a:lvl6pPr marL="2514600" indent="-228600" eaLnBrk="0" fontAlgn="base" hangingPunct="0">
              <a:spcBef>
                <a:spcPct val="20000"/>
              </a:spcBef>
              <a:spcAft>
                <a:spcPct val="0"/>
              </a:spcAft>
              <a:buChar char="»"/>
              <a:defRPr sz="2000">
                <a:solidFill>
                  <a:schemeClr val="tx1"/>
                </a:solidFill>
                <a:latin typeface="Berlin Sans FB" panose="020E0602020502020306" pitchFamily="34" charset="0"/>
              </a:defRPr>
            </a:lvl6pPr>
            <a:lvl7pPr marL="2971800" indent="-228600" eaLnBrk="0" fontAlgn="base" hangingPunct="0">
              <a:spcBef>
                <a:spcPct val="20000"/>
              </a:spcBef>
              <a:spcAft>
                <a:spcPct val="0"/>
              </a:spcAft>
              <a:buChar char="»"/>
              <a:defRPr sz="2000">
                <a:solidFill>
                  <a:schemeClr val="tx1"/>
                </a:solidFill>
                <a:latin typeface="Berlin Sans FB" panose="020E0602020502020306" pitchFamily="34" charset="0"/>
              </a:defRPr>
            </a:lvl7pPr>
            <a:lvl8pPr marL="3429000" indent="-228600" eaLnBrk="0" fontAlgn="base" hangingPunct="0">
              <a:spcBef>
                <a:spcPct val="20000"/>
              </a:spcBef>
              <a:spcAft>
                <a:spcPct val="0"/>
              </a:spcAft>
              <a:buChar char="»"/>
              <a:defRPr sz="2000">
                <a:solidFill>
                  <a:schemeClr val="tx1"/>
                </a:solidFill>
                <a:latin typeface="Berlin Sans FB" panose="020E0602020502020306" pitchFamily="34" charset="0"/>
              </a:defRPr>
            </a:lvl8pPr>
            <a:lvl9pPr marL="3886200" indent="-228600" eaLnBrk="0" fontAlgn="base" hangingPunct="0">
              <a:spcBef>
                <a:spcPct val="20000"/>
              </a:spcBef>
              <a:spcAft>
                <a:spcPct val="0"/>
              </a:spcAft>
              <a:buChar char="»"/>
              <a:defRPr sz="2000">
                <a:solidFill>
                  <a:schemeClr val="tx1"/>
                </a:solidFill>
                <a:latin typeface="Berlin Sans FB" panose="020E0602020502020306" pitchFamily="34" charset="0"/>
              </a:defRPr>
            </a:lvl9pPr>
          </a:lstStyle>
          <a:p>
            <a:pPr fontAlgn="base">
              <a:spcBef>
                <a:spcPct val="0"/>
              </a:spcBef>
              <a:spcAft>
                <a:spcPct val="0"/>
              </a:spcAft>
              <a:buNone/>
            </a:pPr>
            <a:fld id="{FF92730D-1C8C-4BA9-B390-5A830D94CE1A}" type="slidenum">
              <a:rPr lang="en-US" altLang="en-US" sz="1400">
                <a:solidFill>
                  <a:srgbClr val="000000"/>
                </a:solidFill>
              </a:rPr>
              <a:pPr fontAlgn="base">
                <a:spcBef>
                  <a:spcPct val="0"/>
                </a:spcBef>
                <a:spcAft>
                  <a:spcPct val="0"/>
                </a:spcAft>
                <a:buNone/>
              </a:pPr>
              <a:t>5</a:t>
            </a:fld>
            <a:endParaRPr lang="en-US" altLang="en-US" sz="1400">
              <a:solidFill>
                <a:srgbClr val="000000"/>
              </a:solidFill>
            </a:endParaRPr>
          </a:p>
        </p:txBody>
      </p:sp>
      <p:graphicFrame>
        <p:nvGraphicFramePr>
          <p:cNvPr id="95236" name="Object 39"/>
          <p:cNvGraphicFramePr>
            <a:graphicFrameLocks noChangeAspect="1"/>
          </p:cNvGraphicFramePr>
          <p:nvPr>
            <p:extLst>
              <p:ext uri="{D42A27DB-BD31-4B8C-83A1-F6EECF244321}">
                <p14:modId xmlns:p14="http://schemas.microsoft.com/office/powerpoint/2010/main" val="4108862084"/>
              </p:ext>
            </p:extLst>
          </p:nvPr>
        </p:nvGraphicFramePr>
        <p:xfrm>
          <a:off x="2597150" y="1239838"/>
          <a:ext cx="5419725" cy="966787"/>
        </p:xfrm>
        <a:graphic>
          <a:graphicData uri="http://schemas.openxmlformats.org/presentationml/2006/ole">
            <mc:AlternateContent xmlns:mc="http://schemas.openxmlformats.org/markup-compatibility/2006">
              <mc:Choice xmlns:v="urn:schemas-microsoft-com:vml" Requires="v">
                <p:oleObj name="Equation" r:id="rId3" imgW="2489040" imgH="444240" progId="Equation.3">
                  <p:embed/>
                </p:oleObj>
              </mc:Choice>
              <mc:Fallback>
                <p:oleObj name="Equation" r:id="rId3" imgW="2489040" imgH="444240" progId="Equation.3">
                  <p:embed/>
                  <p:pic>
                    <p:nvPicPr>
                      <p:cNvPr id="95236" name="Object 39"/>
                      <p:cNvPicPr>
                        <a:picLocks noChangeAspect="1" noChangeArrowheads="1"/>
                      </p:cNvPicPr>
                      <p:nvPr/>
                    </p:nvPicPr>
                    <p:blipFill>
                      <a:blip r:embed="rId4"/>
                      <a:srcRect/>
                      <a:stretch>
                        <a:fillRect/>
                      </a:stretch>
                    </p:blipFill>
                    <p:spPr bwMode="auto">
                      <a:xfrm>
                        <a:off x="2597150" y="1239838"/>
                        <a:ext cx="5419725"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523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49" y="2206625"/>
            <a:ext cx="36226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TextBox 6"/>
          <p:cNvSpPr txBox="1">
            <a:spLocks noChangeArrowheads="1"/>
          </p:cNvSpPr>
          <p:nvPr/>
        </p:nvSpPr>
        <p:spPr bwMode="auto">
          <a:xfrm>
            <a:off x="6952518" y="2439988"/>
            <a:ext cx="33161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Berlin Sans FB" panose="020E0602020502020306" pitchFamily="34" charset="0"/>
              </a:defRPr>
            </a:lvl1pPr>
            <a:lvl2pPr marL="742950" indent="-285750">
              <a:spcBef>
                <a:spcPct val="20000"/>
              </a:spcBef>
              <a:buChar char="–"/>
              <a:defRPr sz="2800">
                <a:solidFill>
                  <a:schemeClr val="tx1"/>
                </a:solidFill>
                <a:latin typeface="Berlin Sans FB" panose="020E0602020502020306" pitchFamily="34" charset="0"/>
              </a:defRPr>
            </a:lvl2pPr>
            <a:lvl3pPr marL="1143000" indent="-228600">
              <a:spcBef>
                <a:spcPct val="20000"/>
              </a:spcBef>
              <a:buChar char="•"/>
              <a:defRPr sz="2400">
                <a:solidFill>
                  <a:schemeClr val="tx1"/>
                </a:solidFill>
                <a:latin typeface="Berlin Sans FB" panose="020E0602020502020306" pitchFamily="34" charset="0"/>
              </a:defRPr>
            </a:lvl3pPr>
            <a:lvl4pPr marL="1600200" indent="-228600">
              <a:spcBef>
                <a:spcPct val="20000"/>
              </a:spcBef>
              <a:buChar char="–"/>
              <a:defRPr sz="2000">
                <a:solidFill>
                  <a:schemeClr val="tx1"/>
                </a:solidFill>
                <a:latin typeface="Berlin Sans FB" panose="020E0602020502020306" pitchFamily="34" charset="0"/>
              </a:defRPr>
            </a:lvl4pPr>
            <a:lvl5pPr marL="2057400" indent="-228600">
              <a:spcBef>
                <a:spcPct val="20000"/>
              </a:spcBef>
              <a:buChar char="»"/>
              <a:defRPr sz="2000">
                <a:solidFill>
                  <a:schemeClr val="tx1"/>
                </a:solidFill>
                <a:latin typeface="Berlin Sans FB" panose="020E0602020502020306" pitchFamily="34" charset="0"/>
              </a:defRPr>
            </a:lvl5pPr>
            <a:lvl6pPr marL="2514600" indent="-228600" eaLnBrk="0" fontAlgn="base" hangingPunct="0">
              <a:spcBef>
                <a:spcPct val="20000"/>
              </a:spcBef>
              <a:spcAft>
                <a:spcPct val="0"/>
              </a:spcAft>
              <a:buChar char="»"/>
              <a:defRPr sz="2000">
                <a:solidFill>
                  <a:schemeClr val="tx1"/>
                </a:solidFill>
                <a:latin typeface="Berlin Sans FB" panose="020E0602020502020306" pitchFamily="34" charset="0"/>
              </a:defRPr>
            </a:lvl6pPr>
            <a:lvl7pPr marL="2971800" indent="-228600" eaLnBrk="0" fontAlgn="base" hangingPunct="0">
              <a:spcBef>
                <a:spcPct val="20000"/>
              </a:spcBef>
              <a:spcAft>
                <a:spcPct val="0"/>
              </a:spcAft>
              <a:buChar char="»"/>
              <a:defRPr sz="2000">
                <a:solidFill>
                  <a:schemeClr val="tx1"/>
                </a:solidFill>
                <a:latin typeface="Berlin Sans FB" panose="020E0602020502020306" pitchFamily="34" charset="0"/>
              </a:defRPr>
            </a:lvl7pPr>
            <a:lvl8pPr marL="3429000" indent="-228600" eaLnBrk="0" fontAlgn="base" hangingPunct="0">
              <a:spcBef>
                <a:spcPct val="20000"/>
              </a:spcBef>
              <a:spcAft>
                <a:spcPct val="0"/>
              </a:spcAft>
              <a:buChar char="»"/>
              <a:defRPr sz="2000">
                <a:solidFill>
                  <a:schemeClr val="tx1"/>
                </a:solidFill>
                <a:latin typeface="Berlin Sans FB" panose="020E0602020502020306" pitchFamily="34" charset="0"/>
              </a:defRPr>
            </a:lvl8pPr>
            <a:lvl9pPr marL="3886200" indent="-228600" eaLnBrk="0" fontAlgn="base" hangingPunct="0">
              <a:spcBef>
                <a:spcPct val="20000"/>
              </a:spcBef>
              <a:spcAft>
                <a:spcPct val="0"/>
              </a:spcAft>
              <a:buChar char="»"/>
              <a:defRPr sz="2000">
                <a:solidFill>
                  <a:schemeClr val="tx1"/>
                </a:solidFill>
                <a:latin typeface="Berlin Sans FB" panose="020E0602020502020306" pitchFamily="34" charset="0"/>
              </a:defRPr>
            </a:lvl9pPr>
          </a:lstStyle>
          <a:p>
            <a:pPr eaLnBrk="0" fontAlgn="base" hangingPunct="0">
              <a:spcBef>
                <a:spcPct val="0"/>
              </a:spcBef>
              <a:spcAft>
                <a:spcPct val="0"/>
              </a:spcAft>
              <a:buNone/>
            </a:pPr>
            <a:r>
              <a:rPr lang="en-US" altLang="en-US" sz="2400" i="1" dirty="0">
                <a:solidFill>
                  <a:srgbClr val="000000"/>
                </a:solidFill>
                <a:latin typeface="Times New Roman" panose="02020603050405020304" pitchFamily="18" charset="0"/>
                <a:cs typeface="Times New Roman" panose="02020603050405020304" pitchFamily="18" charset="0"/>
              </a:rPr>
              <a:t>n</a:t>
            </a:r>
            <a:r>
              <a:rPr lang="en-US" altLang="en-US" sz="2400" baseline="-25000" dirty="0">
                <a:solidFill>
                  <a:srgbClr val="000000"/>
                </a:solidFill>
                <a:latin typeface="Times New Roman" panose="02020603050405020304" pitchFamily="18" charset="0"/>
                <a:cs typeface="Times New Roman" panose="02020603050405020304" pitchFamily="18" charset="0"/>
              </a:rPr>
              <a:t>o</a:t>
            </a:r>
            <a:r>
              <a:rPr lang="en-US" altLang="en-US" sz="2400" dirty="0">
                <a:solidFill>
                  <a:srgbClr val="000000"/>
                </a:solidFill>
              </a:rPr>
              <a:t> = refractive index</a:t>
            </a:r>
          </a:p>
          <a:p>
            <a:pPr eaLnBrk="0" fontAlgn="base" hangingPunct="0">
              <a:spcBef>
                <a:spcPct val="0"/>
              </a:spcBef>
              <a:spcAft>
                <a:spcPct val="0"/>
              </a:spcAft>
              <a:buNone/>
            </a:pPr>
            <a:r>
              <a:rPr lang="en-US" altLang="en-US" sz="2400" dirty="0">
                <a:solidFill>
                  <a:srgbClr val="000000"/>
                </a:solidFill>
                <a:latin typeface="Script MT Bold" panose="03040602040607080904" pitchFamily="66" charset="0"/>
              </a:rPr>
              <a:t>N = </a:t>
            </a:r>
            <a:r>
              <a:rPr lang="en-US" altLang="en-US" sz="2400" dirty="0">
                <a:solidFill>
                  <a:srgbClr val="000000"/>
                </a:solidFill>
              </a:rPr>
              <a:t>Avogadro’s number</a:t>
            </a:r>
          </a:p>
        </p:txBody>
      </p:sp>
      <p:sp>
        <p:nvSpPr>
          <p:cNvPr id="95240" name="TextBox 8"/>
          <p:cNvSpPr txBox="1">
            <a:spLocks noChangeArrowheads="1"/>
          </p:cNvSpPr>
          <p:nvPr/>
        </p:nvSpPr>
        <p:spPr bwMode="auto">
          <a:xfrm>
            <a:off x="2436312" y="3586162"/>
            <a:ext cx="807928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Berlin Sans FB" panose="020E0602020502020306" pitchFamily="34" charset="0"/>
              </a:defRPr>
            </a:lvl1pPr>
            <a:lvl2pPr marL="742950" indent="-285750">
              <a:spcBef>
                <a:spcPct val="20000"/>
              </a:spcBef>
              <a:buChar char="–"/>
              <a:defRPr sz="2800">
                <a:solidFill>
                  <a:schemeClr val="tx1"/>
                </a:solidFill>
                <a:latin typeface="Berlin Sans FB" panose="020E0602020502020306" pitchFamily="34" charset="0"/>
              </a:defRPr>
            </a:lvl2pPr>
            <a:lvl3pPr marL="1143000" indent="-228600">
              <a:spcBef>
                <a:spcPct val="20000"/>
              </a:spcBef>
              <a:buChar char="•"/>
              <a:defRPr sz="2400">
                <a:solidFill>
                  <a:schemeClr val="tx1"/>
                </a:solidFill>
                <a:latin typeface="Berlin Sans FB" panose="020E0602020502020306" pitchFamily="34" charset="0"/>
              </a:defRPr>
            </a:lvl3pPr>
            <a:lvl4pPr marL="1600200" indent="-228600">
              <a:spcBef>
                <a:spcPct val="20000"/>
              </a:spcBef>
              <a:buChar char="–"/>
              <a:defRPr sz="2000">
                <a:solidFill>
                  <a:schemeClr val="tx1"/>
                </a:solidFill>
                <a:latin typeface="Berlin Sans FB" panose="020E0602020502020306" pitchFamily="34" charset="0"/>
              </a:defRPr>
            </a:lvl4pPr>
            <a:lvl5pPr marL="2057400" indent="-228600">
              <a:spcBef>
                <a:spcPct val="20000"/>
              </a:spcBef>
              <a:buChar char="»"/>
              <a:defRPr sz="2000">
                <a:solidFill>
                  <a:schemeClr val="tx1"/>
                </a:solidFill>
                <a:latin typeface="Berlin Sans FB" panose="020E0602020502020306" pitchFamily="34" charset="0"/>
              </a:defRPr>
            </a:lvl5pPr>
            <a:lvl6pPr marL="2514600" indent="-228600" eaLnBrk="0" fontAlgn="base" hangingPunct="0">
              <a:spcBef>
                <a:spcPct val="20000"/>
              </a:spcBef>
              <a:spcAft>
                <a:spcPct val="0"/>
              </a:spcAft>
              <a:buChar char="»"/>
              <a:defRPr sz="2000">
                <a:solidFill>
                  <a:schemeClr val="tx1"/>
                </a:solidFill>
                <a:latin typeface="Berlin Sans FB" panose="020E0602020502020306" pitchFamily="34" charset="0"/>
              </a:defRPr>
            </a:lvl6pPr>
            <a:lvl7pPr marL="2971800" indent="-228600" eaLnBrk="0" fontAlgn="base" hangingPunct="0">
              <a:spcBef>
                <a:spcPct val="20000"/>
              </a:spcBef>
              <a:spcAft>
                <a:spcPct val="0"/>
              </a:spcAft>
              <a:buChar char="»"/>
              <a:defRPr sz="2000">
                <a:solidFill>
                  <a:schemeClr val="tx1"/>
                </a:solidFill>
                <a:latin typeface="Berlin Sans FB" panose="020E0602020502020306" pitchFamily="34" charset="0"/>
              </a:defRPr>
            </a:lvl7pPr>
            <a:lvl8pPr marL="3429000" indent="-228600" eaLnBrk="0" fontAlgn="base" hangingPunct="0">
              <a:spcBef>
                <a:spcPct val="20000"/>
              </a:spcBef>
              <a:spcAft>
                <a:spcPct val="0"/>
              </a:spcAft>
              <a:buChar char="»"/>
              <a:defRPr sz="2000">
                <a:solidFill>
                  <a:schemeClr val="tx1"/>
                </a:solidFill>
                <a:latin typeface="Berlin Sans FB" panose="020E0602020502020306" pitchFamily="34" charset="0"/>
              </a:defRPr>
            </a:lvl8pPr>
            <a:lvl9pPr marL="3886200" indent="-228600" eaLnBrk="0" fontAlgn="base" hangingPunct="0">
              <a:spcBef>
                <a:spcPct val="20000"/>
              </a:spcBef>
              <a:spcAft>
                <a:spcPct val="0"/>
              </a:spcAft>
              <a:buChar char="»"/>
              <a:defRPr sz="2000">
                <a:solidFill>
                  <a:schemeClr val="tx1"/>
                </a:solidFill>
                <a:latin typeface="Berlin Sans FB" panose="020E0602020502020306" pitchFamily="34" charset="0"/>
              </a:defRPr>
            </a:lvl9pPr>
          </a:lstStyle>
          <a:p>
            <a:pPr eaLnBrk="0" fontAlgn="base" hangingPunct="0">
              <a:spcBef>
                <a:spcPct val="0"/>
              </a:spcBef>
              <a:spcAft>
                <a:spcPct val="0"/>
              </a:spcAft>
              <a:buNone/>
            </a:pPr>
            <a:r>
              <a:rPr lang="en-US" altLang="en-US" sz="2000" dirty="0">
                <a:solidFill>
                  <a:srgbClr val="000000"/>
                </a:solidFill>
              </a:rPr>
              <a:t>We maintain a whole web article about </a:t>
            </a:r>
            <a:r>
              <a:rPr lang="en-US" altLang="en-US" sz="2000" dirty="0" err="1">
                <a:solidFill>
                  <a:srgbClr val="000000"/>
                </a:solidFill>
              </a:rPr>
              <a:t>Zimm</a:t>
            </a:r>
            <a:r>
              <a:rPr lang="en-US" altLang="en-US" sz="2000" dirty="0">
                <a:solidFill>
                  <a:srgbClr val="000000"/>
                </a:solidFill>
              </a:rPr>
              <a:t> plots, associated with our program, </a:t>
            </a:r>
            <a:r>
              <a:rPr lang="en-US" altLang="en-US" sz="2000" dirty="0" err="1">
                <a:solidFill>
                  <a:srgbClr val="000000"/>
                </a:solidFill>
              </a:rPr>
              <a:t>GuiDe</a:t>
            </a:r>
            <a:r>
              <a:rPr lang="en-US" altLang="en-US" sz="2000" dirty="0">
                <a:solidFill>
                  <a:srgbClr val="000000"/>
                </a:solidFill>
              </a:rPr>
              <a:t>.</a:t>
            </a:r>
          </a:p>
          <a:p>
            <a:pPr eaLnBrk="0" fontAlgn="base" hangingPunct="0">
              <a:spcBef>
                <a:spcPct val="0"/>
              </a:spcBef>
              <a:spcAft>
                <a:spcPct val="0"/>
              </a:spcAft>
              <a:buNone/>
            </a:pPr>
            <a:endParaRPr lang="en-US" altLang="en-US" sz="2000" dirty="0">
              <a:solidFill>
                <a:srgbClr val="000000"/>
              </a:solidFill>
            </a:endParaRPr>
          </a:p>
          <a:p>
            <a:pPr eaLnBrk="0" fontAlgn="base" hangingPunct="0">
              <a:spcBef>
                <a:spcPct val="0"/>
              </a:spcBef>
              <a:spcAft>
                <a:spcPct val="0"/>
              </a:spcAft>
              <a:buNone/>
            </a:pPr>
            <a:r>
              <a:rPr lang="en-US" altLang="en-US" sz="1800" dirty="0">
                <a:solidFill>
                  <a:srgbClr val="000000"/>
                </a:solidFill>
                <a:hlinkClick r:id="rId6"/>
              </a:rPr>
              <a:t>https://www.appliedpolymertechnology.org/uploads/1/0/8/8/108867241/guide.doc</a:t>
            </a:r>
            <a:r>
              <a:rPr lang="en-US" altLang="en-US" sz="1800" dirty="0">
                <a:solidFill>
                  <a:srgbClr val="000000"/>
                </a:solidFill>
              </a:rPr>
              <a:t> </a:t>
            </a:r>
          </a:p>
          <a:p>
            <a:pPr eaLnBrk="0" fontAlgn="base" hangingPunct="0">
              <a:spcBef>
                <a:spcPct val="0"/>
              </a:spcBef>
              <a:spcAft>
                <a:spcPct val="0"/>
              </a:spcAft>
              <a:buNone/>
            </a:pPr>
            <a:endParaRPr lang="en-US" altLang="en-US" sz="1400" dirty="0">
              <a:solidFill>
                <a:srgbClr val="000000"/>
              </a:solidFill>
            </a:endParaRPr>
          </a:p>
          <a:p>
            <a:pPr eaLnBrk="0" fontAlgn="base" hangingPunct="0">
              <a:spcBef>
                <a:spcPct val="0"/>
              </a:spcBef>
              <a:spcAft>
                <a:spcPct val="0"/>
              </a:spcAft>
              <a:buNone/>
            </a:pPr>
            <a:r>
              <a:rPr lang="en-US" altLang="en-US" sz="1200" dirty="0">
                <a:solidFill>
                  <a:srgbClr val="000000"/>
                </a:solidFill>
                <a:hlinkClick r:id="rId7"/>
              </a:rPr>
              <a:t>Backup:  </a:t>
            </a:r>
            <a:r>
              <a:rPr lang="en-US" altLang="en-US" sz="1100" dirty="0">
                <a:solidFill>
                  <a:srgbClr val="000000"/>
                </a:solidFill>
                <a:hlinkClick r:id="rId7"/>
              </a:rPr>
              <a:t>http://macro.lsu.edu/howto/guide/guide.doc</a:t>
            </a:r>
            <a:r>
              <a:rPr lang="en-US" altLang="en-US" sz="1100" dirty="0">
                <a:solidFill>
                  <a:srgbClr val="000000"/>
                </a:solidFill>
              </a:rPr>
              <a:t>  </a:t>
            </a:r>
          </a:p>
          <a:p>
            <a:pPr eaLnBrk="0" fontAlgn="base" hangingPunct="0">
              <a:spcBef>
                <a:spcPct val="0"/>
              </a:spcBef>
              <a:spcAft>
                <a:spcPct val="0"/>
              </a:spcAft>
              <a:buNone/>
            </a:pPr>
            <a:endParaRPr lang="en-US" altLang="en-US" sz="2400" dirty="0">
              <a:solidFill>
                <a:srgbClr val="000000"/>
              </a:solidFill>
            </a:endParaRPr>
          </a:p>
          <a:p>
            <a:pPr eaLnBrk="0" fontAlgn="base" hangingPunct="0">
              <a:spcBef>
                <a:spcPct val="0"/>
              </a:spcBef>
              <a:spcAft>
                <a:spcPct val="0"/>
              </a:spcAft>
              <a:buNone/>
            </a:pPr>
            <a:r>
              <a:rPr lang="en-US" altLang="en-US" sz="1800" dirty="0">
                <a:solidFill>
                  <a:srgbClr val="000000"/>
                </a:solidFill>
              </a:rPr>
              <a:t>The </a:t>
            </a:r>
            <a:r>
              <a:rPr lang="en-US" altLang="en-US" sz="1800" dirty="0" err="1">
                <a:solidFill>
                  <a:srgbClr val="000000"/>
                </a:solidFill>
              </a:rPr>
              <a:t>Zimm</a:t>
            </a:r>
            <a:r>
              <a:rPr lang="en-US" altLang="en-US" sz="1800" dirty="0">
                <a:solidFill>
                  <a:srgbClr val="000000"/>
                </a:solidFill>
              </a:rPr>
              <a:t> part of it this document actually in the appendix, because strictly following </a:t>
            </a:r>
            <a:r>
              <a:rPr lang="en-US" altLang="en-US" sz="1800" dirty="0" err="1">
                <a:solidFill>
                  <a:srgbClr val="000000"/>
                </a:solidFill>
              </a:rPr>
              <a:t>Zimm’s</a:t>
            </a:r>
            <a:r>
              <a:rPr lang="en-US" altLang="en-US" sz="1800" dirty="0">
                <a:solidFill>
                  <a:srgbClr val="000000"/>
                </a:solidFill>
              </a:rPr>
              <a:t> procedure is no longer beneficial or needed. (</a:t>
            </a:r>
            <a:r>
              <a:rPr lang="en-US" altLang="en-US" sz="1800" dirty="0" err="1">
                <a:solidFill>
                  <a:srgbClr val="000000"/>
                </a:solidFill>
              </a:rPr>
              <a:t>Zimm</a:t>
            </a:r>
            <a:r>
              <a:rPr lang="en-US" altLang="en-US" sz="1800" dirty="0">
                <a:solidFill>
                  <a:srgbClr val="000000"/>
                </a:solidFill>
              </a:rPr>
              <a:t> invented his plot because he did not have computers or computer graphing!) You can download </a:t>
            </a:r>
            <a:r>
              <a:rPr lang="en-US" altLang="en-US" sz="1800" dirty="0" err="1">
                <a:solidFill>
                  <a:srgbClr val="000000"/>
                </a:solidFill>
              </a:rPr>
              <a:t>GuiDe</a:t>
            </a:r>
            <a:r>
              <a:rPr lang="en-US" altLang="en-US" sz="1800" dirty="0">
                <a:solidFill>
                  <a:srgbClr val="000000"/>
                </a:solidFill>
              </a:rPr>
              <a:t>, install, and practice </a:t>
            </a:r>
            <a:r>
              <a:rPr lang="en-US" altLang="en-US" sz="1800" dirty="0" err="1">
                <a:solidFill>
                  <a:srgbClr val="000000"/>
                </a:solidFill>
              </a:rPr>
              <a:t>Zimm</a:t>
            </a:r>
            <a:r>
              <a:rPr lang="en-US" altLang="en-US" sz="1800" dirty="0">
                <a:solidFill>
                  <a:srgbClr val="000000"/>
                </a:solidFill>
              </a:rPr>
              <a:t> plots using real data. </a:t>
            </a:r>
            <a:endParaRPr lang="en-US" altLang="en-US" sz="2400" dirty="0">
              <a:solidFill>
                <a:srgbClr val="000000"/>
              </a:solidFill>
            </a:endParaRPr>
          </a:p>
        </p:txBody>
      </p:sp>
      <p:pic>
        <p:nvPicPr>
          <p:cNvPr id="95241"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17162" y="5419228"/>
            <a:ext cx="103663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8153400" y="1143000"/>
            <a:ext cx="2135188"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eaLnBrk="0" fontAlgn="base" hangingPunct="0">
              <a:spcBef>
                <a:spcPct val="0"/>
              </a:spcBef>
              <a:spcAft>
                <a:spcPct val="0"/>
              </a:spcAft>
              <a:defRPr/>
            </a:pPr>
            <a:r>
              <a:rPr lang="en-US" sz="1200" i="1" dirty="0">
                <a:solidFill>
                  <a:srgbClr val="FFFFFF"/>
                </a:solidFill>
                <a:latin typeface="Times New Roman" pitchFamily="18" charset="0"/>
                <a:cs typeface="Times New Roman" pitchFamily="18" charset="0"/>
              </a:rPr>
              <a:t>R</a:t>
            </a:r>
            <a:r>
              <a:rPr lang="en-US" sz="1200" dirty="0">
                <a:solidFill>
                  <a:srgbClr val="FFFFFF"/>
                </a:solidFill>
                <a:latin typeface="Berlin Sans FB"/>
              </a:rPr>
              <a:t> is the gas constant here. </a:t>
            </a:r>
          </a:p>
          <a:p>
            <a:pPr eaLnBrk="0" fontAlgn="base" hangingPunct="0">
              <a:spcBef>
                <a:spcPct val="0"/>
              </a:spcBef>
              <a:spcAft>
                <a:spcPct val="0"/>
              </a:spcAft>
              <a:defRPr/>
            </a:pPr>
            <a:r>
              <a:rPr lang="en-US" sz="1200" i="1" dirty="0">
                <a:solidFill>
                  <a:srgbClr val="FFFFFF"/>
                </a:solidFill>
                <a:latin typeface="Times New Roman" pitchFamily="18" charset="0"/>
                <a:cs typeface="Times New Roman" pitchFamily="18" charset="0"/>
              </a:rPr>
              <a:t>T </a:t>
            </a:r>
            <a:r>
              <a:rPr lang="en-US" sz="1200" dirty="0">
                <a:solidFill>
                  <a:srgbClr val="FFFFFF"/>
                </a:solidFill>
                <a:latin typeface="Berlin Sans FB"/>
              </a:rPr>
              <a:t>is the Kelvin temperature.</a:t>
            </a:r>
          </a:p>
          <a:p>
            <a:pPr eaLnBrk="0" fontAlgn="base" hangingPunct="0">
              <a:spcBef>
                <a:spcPct val="0"/>
              </a:spcBef>
              <a:spcAft>
                <a:spcPct val="0"/>
              </a:spcAft>
              <a:defRPr/>
            </a:pPr>
            <a:r>
              <a:rPr lang="en-US" sz="1200" i="1" dirty="0">
                <a:solidFill>
                  <a:srgbClr val="FFFFFF"/>
                </a:solidFill>
                <a:latin typeface="Times New Roman" pitchFamily="18" charset="0"/>
                <a:cs typeface="Times New Roman" pitchFamily="18" charset="0"/>
              </a:rPr>
              <a:t>K </a:t>
            </a:r>
            <a:r>
              <a:rPr lang="en-US" sz="1200" dirty="0">
                <a:solidFill>
                  <a:srgbClr val="FFFFFF"/>
                </a:solidFill>
                <a:latin typeface="Berlin Sans FB"/>
              </a:rPr>
              <a:t>is called the optical constant.</a:t>
            </a:r>
          </a:p>
          <a:p>
            <a:pPr eaLnBrk="0" fontAlgn="base" hangingPunct="0">
              <a:spcBef>
                <a:spcPct val="0"/>
              </a:spcBef>
              <a:spcAft>
                <a:spcPct val="0"/>
              </a:spcAft>
              <a:defRPr/>
            </a:pPr>
            <a:r>
              <a:rPr lang="en-US" sz="1200" i="1" dirty="0">
                <a:solidFill>
                  <a:srgbClr val="FFFFFF"/>
                </a:solidFill>
                <a:latin typeface="Times New Roman" pitchFamily="18" charset="0"/>
                <a:cs typeface="Times New Roman" pitchFamily="18" charset="0"/>
              </a:rPr>
              <a:t>M</a:t>
            </a:r>
            <a:r>
              <a:rPr lang="en-US" sz="1200" dirty="0">
                <a:solidFill>
                  <a:srgbClr val="FFFFFF"/>
                </a:solidFill>
                <a:latin typeface="Berlin Sans FB"/>
              </a:rPr>
              <a:t> is the molecular weight.</a:t>
            </a:r>
          </a:p>
          <a:p>
            <a:pPr eaLnBrk="0" fontAlgn="base" hangingPunct="0">
              <a:spcBef>
                <a:spcPct val="0"/>
              </a:spcBef>
              <a:spcAft>
                <a:spcPct val="0"/>
              </a:spcAft>
              <a:defRPr/>
            </a:pPr>
            <a:r>
              <a:rPr lang="en-US" sz="1200" i="1" dirty="0">
                <a:solidFill>
                  <a:srgbClr val="FFFFFF"/>
                </a:solidFill>
                <a:latin typeface="Times New Roman" pitchFamily="18" charset="0"/>
                <a:cs typeface="Times New Roman" pitchFamily="18" charset="0"/>
              </a:rPr>
              <a:t>A</a:t>
            </a:r>
            <a:r>
              <a:rPr lang="en-US" sz="1200" baseline="-25000" dirty="0">
                <a:solidFill>
                  <a:srgbClr val="FFFFFF"/>
                </a:solidFill>
                <a:latin typeface="Times New Roman" pitchFamily="18" charset="0"/>
                <a:cs typeface="Times New Roman" pitchFamily="18" charset="0"/>
              </a:rPr>
              <a:t>2</a:t>
            </a:r>
            <a:r>
              <a:rPr lang="en-US" sz="1200" dirty="0">
                <a:solidFill>
                  <a:srgbClr val="FFFFFF"/>
                </a:solidFill>
                <a:latin typeface="Berlin Sans FB"/>
              </a:rPr>
              <a:t> is the virial coefficient</a:t>
            </a:r>
          </a:p>
          <a:p>
            <a:pPr eaLnBrk="0" fontAlgn="base" hangingPunct="0">
              <a:spcBef>
                <a:spcPct val="0"/>
              </a:spcBef>
              <a:spcAft>
                <a:spcPct val="0"/>
              </a:spcAft>
              <a:defRPr/>
            </a:pPr>
            <a:r>
              <a:rPr lang="en-US" sz="1200" i="1" dirty="0" err="1">
                <a:solidFill>
                  <a:srgbClr val="FFFFFF"/>
                </a:solidFill>
                <a:latin typeface="Times New Roman" pitchFamily="18" charset="0"/>
                <a:cs typeface="Times New Roman" pitchFamily="18" charset="0"/>
              </a:rPr>
              <a:t>R</a:t>
            </a:r>
            <a:r>
              <a:rPr lang="en-US" sz="1200" baseline="-25000" dirty="0" err="1">
                <a:solidFill>
                  <a:srgbClr val="FFFFFF"/>
                </a:solidFill>
                <a:latin typeface="Times New Roman" pitchFamily="18" charset="0"/>
                <a:cs typeface="Times New Roman" pitchFamily="18" charset="0"/>
              </a:rPr>
              <a:t>g</a:t>
            </a:r>
            <a:r>
              <a:rPr lang="en-US" sz="1200" dirty="0">
                <a:solidFill>
                  <a:srgbClr val="FFFFFF"/>
                </a:solidFill>
                <a:latin typeface="Berlin Sans FB"/>
              </a:rPr>
              <a:t> is the radius of gyration</a:t>
            </a:r>
          </a:p>
        </p:txBody>
      </p:sp>
      <p:grpSp>
        <p:nvGrpSpPr>
          <p:cNvPr id="95243" name="Group 12"/>
          <p:cNvGrpSpPr>
            <a:grpSpLocks/>
          </p:cNvGrpSpPr>
          <p:nvPr/>
        </p:nvGrpSpPr>
        <p:grpSpPr bwMode="auto">
          <a:xfrm>
            <a:off x="585019" y="3781923"/>
            <a:ext cx="1646238" cy="2416768"/>
            <a:chOff x="304800" y="1981200"/>
            <a:chExt cx="2895600" cy="2428528"/>
          </a:xfrm>
        </p:grpSpPr>
        <p:sp>
          <p:nvSpPr>
            <p:cNvPr id="14" name="Rectangle 13"/>
            <p:cNvSpPr/>
            <p:nvPr/>
          </p:nvSpPr>
          <p:spPr>
            <a:xfrm>
              <a:off x="304800" y="1981200"/>
              <a:ext cx="2895600" cy="2373694"/>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0" fontAlgn="base" hangingPunct="0">
                <a:spcBef>
                  <a:spcPct val="0"/>
                </a:spcBef>
                <a:spcAft>
                  <a:spcPct val="0"/>
                </a:spcAft>
                <a:defRPr/>
              </a:pPr>
              <a:endParaRPr lang="en-US" sz="2400">
                <a:solidFill>
                  <a:srgbClr val="000000"/>
                </a:solidFill>
                <a:latin typeface="Berlin Sans FB"/>
              </a:endParaRPr>
            </a:p>
          </p:txBody>
        </p:sp>
        <p:grpSp>
          <p:nvGrpSpPr>
            <p:cNvPr id="95247" name="Group 17"/>
            <p:cNvGrpSpPr>
              <a:grpSpLocks/>
            </p:cNvGrpSpPr>
            <p:nvPr/>
          </p:nvGrpSpPr>
          <p:grpSpPr bwMode="auto">
            <a:xfrm>
              <a:off x="457200" y="2133600"/>
              <a:ext cx="2667000" cy="2276128"/>
              <a:chOff x="457200" y="2133600"/>
              <a:chExt cx="2667000" cy="2276128"/>
            </a:xfrm>
          </p:grpSpPr>
          <p:pic>
            <p:nvPicPr>
              <p:cNvPr id="9524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133600"/>
                <a:ext cx="2606674" cy="194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9" name="TextBox 16"/>
              <p:cNvSpPr txBox="1">
                <a:spLocks noChangeArrowheads="1"/>
              </p:cNvSpPr>
              <p:nvPr/>
            </p:nvSpPr>
            <p:spPr bwMode="auto">
              <a:xfrm>
                <a:off x="533400" y="4038599"/>
                <a:ext cx="2590800" cy="37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Berlin Sans FB" panose="020E0602020502020306" pitchFamily="34" charset="0"/>
                  </a:defRPr>
                </a:lvl1pPr>
                <a:lvl2pPr marL="742950" indent="-285750">
                  <a:spcBef>
                    <a:spcPct val="20000"/>
                  </a:spcBef>
                  <a:buChar char="–"/>
                  <a:defRPr sz="2800">
                    <a:solidFill>
                      <a:schemeClr val="tx1"/>
                    </a:solidFill>
                    <a:latin typeface="Berlin Sans FB" panose="020E0602020502020306" pitchFamily="34" charset="0"/>
                  </a:defRPr>
                </a:lvl2pPr>
                <a:lvl3pPr marL="1143000" indent="-228600">
                  <a:spcBef>
                    <a:spcPct val="20000"/>
                  </a:spcBef>
                  <a:buChar char="•"/>
                  <a:defRPr sz="2400">
                    <a:solidFill>
                      <a:schemeClr val="tx1"/>
                    </a:solidFill>
                    <a:latin typeface="Berlin Sans FB" panose="020E0602020502020306" pitchFamily="34" charset="0"/>
                  </a:defRPr>
                </a:lvl3pPr>
                <a:lvl4pPr marL="1600200" indent="-228600">
                  <a:spcBef>
                    <a:spcPct val="20000"/>
                  </a:spcBef>
                  <a:buChar char="–"/>
                  <a:defRPr sz="2000">
                    <a:solidFill>
                      <a:schemeClr val="tx1"/>
                    </a:solidFill>
                    <a:latin typeface="Berlin Sans FB" panose="020E0602020502020306" pitchFamily="34" charset="0"/>
                  </a:defRPr>
                </a:lvl4pPr>
                <a:lvl5pPr marL="2057400" indent="-228600">
                  <a:spcBef>
                    <a:spcPct val="20000"/>
                  </a:spcBef>
                  <a:buChar char="»"/>
                  <a:defRPr sz="2000">
                    <a:solidFill>
                      <a:schemeClr val="tx1"/>
                    </a:solidFill>
                    <a:latin typeface="Berlin Sans FB" panose="020E0602020502020306" pitchFamily="34" charset="0"/>
                  </a:defRPr>
                </a:lvl5pPr>
                <a:lvl6pPr marL="2514600" indent="-228600" eaLnBrk="0" fontAlgn="base" hangingPunct="0">
                  <a:spcBef>
                    <a:spcPct val="20000"/>
                  </a:spcBef>
                  <a:spcAft>
                    <a:spcPct val="0"/>
                  </a:spcAft>
                  <a:buChar char="»"/>
                  <a:defRPr sz="2000">
                    <a:solidFill>
                      <a:schemeClr val="tx1"/>
                    </a:solidFill>
                    <a:latin typeface="Berlin Sans FB" panose="020E0602020502020306" pitchFamily="34" charset="0"/>
                  </a:defRPr>
                </a:lvl6pPr>
                <a:lvl7pPr marL="2971800" indent="-228600" eaLnBrk="0" fontAlgn="base" hangingPunct="0">
                  <a:spcBef>
                    <a:spcPct val="20000"/>
                  </a:spcBef>
                  <a:spcAft>
                    <a:spcPct val="0"/>
                  </a:spcAft>
                  <a:buChar char="»"/>
                  <a:defRPr sz="2000">
                    <a:solidFill>
                      <a:schemeClr val="tx1"/>
                    </a:solidFill>
                    <a:latin typeface="Berlin Sans FB" panose="020E0602020502020306" pitchFamily="34" charset="0"/>
                  </a:defRPr>
                </a:lvl7pPr>
                <a:lvl8pPr marL="3429000" indent="-228600" eaLnBrk="0" fontAlgn="base" hangingPunct="0">
                  <a:spcBef>
                    <a:spcPct val="20000"/>
                  </a:spcBef>
                  <a:spcAft>
                    <a:spcPct val="0"/>
                  </a:spcAft>
                  <a:buChar char="»"/>
                  <a:defRPr sz="2000">
                    <a:solidFill>
                      <a:schemeClr val="tx1"/>
                    </a:solidFill>
                    <a:latin typeface="Berlin Sans FB" panose="020E0602020502020306" pitchFamily="34" charset="0"/>
                  </a:defRPr>
                </a:lvl8pPr>
                <a:lvl9pPr marL="3886200" indent="-228600" eaLnBrk="0" fontAlgn="base" hangingPunct="0">
                  <a:spcBef>
                    <a:spcPct val="20000"/>
                  </a:spcBef>
                  <a:spcAft>
                    <a:spcPct val="0"/>
                  </a:spcAft>
                  <a:buChar char="»"/>
                  <a:defRPr sz="2000">
                    <a:solidFill>
                      <a:schemeClr val="tx1"/>
                    </a:solidFill>
                    <a:latin typeface="Berlin Sans FB" panose="020E0602020502020306" pitchFamily="34" charset="0"/>
                  </a:defRPr>
                </a:lvl9pPr>
              </a:lstStyle>
              <a:p>
                <a:pPr eaLnBrk="0" fontAlgn="base" hangingPunct="0">
                  <a:spcBef>
                    <a:spcPct val="0"/>
                  </a:spcBef>
                  <a:spcAft>
                    <a:spcPct val="0"/>
                  </a:spcAft>
                  <a:buNone/>
                </a:pPr>
                <a:r>
                  <a:rPr lang="en-US" altLang="en-US" sz="900">
                    <a:solidFill>
                      <a:srgbClr val="000000"/>
                    </a:solidFill>
                  </a:rPr>
                  <a:t>Polystyrene in toluene, an easy case. </a:t>
                </a:r>
              </a:p>
            </p:txBody>
          </p:sp>
        </p:grpSp>
      </p:grpSp>
      <p:sp>
        <p:nvSpPr>
          <p:cNvPr id="95244" name="TextBox 17"/>
          <p:cNvSpPr txBox="1">
            <a:spLocks noChangeArrowheads="1"/>
          </p:cNvSpPr>
          <p:nvPr/>
        </p:nvSpPr>
        <p:spPr bwMode="auto">
          <a:xfrm>
            <a:off x="10317163" y="5143003"/>
            <a:ext cx="9829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Berlin Sans FB" panose="020E0602020502020306" pitchFamily="34" charset="0"/>
              </a:defRPr>
            </a:lvl1pPr>
            <a:lvl2pPr marL="742950" indent="-285750">
              <a:spcBef>
                <a:spcPct val="20000"/>
              </a:spcBef>
              <a:buChar char="–"/>
              <a:defRPr sz="2800">
                <a:solidFill>
                  <a:schemeClr val="tx1"/>
                </a:solidFill>
                <a:latin typeface="Berlin Sans FB" panose="020E0602020502020306" pitchFamily="34" charset="0"/>
              </a:defRPr>
            </a:lvl2pPr>
            <a:lvl3pPr marL="1143000" indent="-228600">
              <a:spcBef>
                <a:spcPct val="20000"/>
              </a:spcBef>
              <a:buChar char="•"/>
              <a:defRPr sz="2400">
                <a:solidFill>
                  <a:schemeClr val="tx1"/>
                </a:solidFill>
                <a:latin typeface="Berlin Sans FB" panose="020E0602020502020306" pitchFamily="34" charset="0"/>
              </a:defRPr>
            </a:lvl3pPr>
            <a:lvl4pPr marL="1600200" indent="-228600">
              <a:spcBef>
                <a:spcPct val="20000"/>
              </a:spcBef>
              <a:buChar char="–"/>
              <a:defRPr sz="2000">
                <a:solidFill>
                  <a:schemeClr val="tx1"/>
                </a:solidFill>
                <a:latin typeface="Berlin Sans FB" panose="020E0602020502020306" pitchFamily="34" charset="0"/>
              </a:defRPr>
            </a:lvl4pPr>
            <a:lvl5pPr marL="2057400" indent="-228600">
              <a:spcBef>
                <a:spcPct val="20000"/>
              </a:spcBef>
              <a:buChar char="»"/>
              <a:defRPr sz="2000">
                <a:solidFill>
                  <a:schemeClr val="tx1"/>
                </a:solidFill>
                <a:latin typeface="Berlin Sans FB" panose="020E0602020502020306" pitchFamily="34" charset="0"/>
              </a:defRPr>
            </a:lvl5pPr>
            <a:lvl6pPr marL="2514600" indent="-228600" eaLnBrk="0" fontAlgn="base" hangingPunct="0">
              <a:spcBef>
                <a:spcPct val="20000"/>
              </a:spcBef>
              <a:spcAft>
                <a:spcPct val="0"/>
              </a:spcAft>
              <a:buChar char="»"/>
              <a:defRPr sz="2000">
                <a:solidFill>
                  <a:schemeClr val="tx1"/>
                </a:solidFill>
                <a:latin typeface="Berlin Sans FB" panose="020E0602020502020306" pitchFamily="34" charset="0"/>
              </a:defRPr>
            </a:lvl6pPr>
            <a:lvl7pPr marL="2971800" indent="-228600" eaLnBrk="0" fontAlgn="base" hangingPunct="0">
              <a:spcBef>
                <a:spcPct val="20000"/>
              </a:spcBef>
              <a:spcAft>
                <a:spcPct val="0"/>
              </a:spcAft>
              <a:buChar char="»"/>
              <a:defRPr sz="2000">
                <a:solidFill>
                  <a:schemeClr val="tx1"/>
                </a:solidFill>
                <a:latin typeface="Berlin Sans FB" panose="020E0602020502020306" pitchFamily="34" charset="0"/>
              </a:defRPr>
            </a:lvl7pPr>
            <a:lvl8pPr marL="3429000" indent="-228600" eaLnBrk="0" fontAlgn="base" hangingPunct="0">
              <a:spcBef>
                <a:spcPct val="20000"/>
              </a:spcBef>
              <a:spcAft>
                <a:spcPct val="0"/>
              </a:spcAft>
              <a:buChar char="»"/>
              <a:defRPr sz="2000">
                <a:solidFill>
                  <a:schemeClr val="tx1"/>
                </a:solidFill>
                <a:latin typeface="Berlin Sans FB" panose="020E0602020502020306" pitchFamily="34" charset="0"/>
              </a:defRPr>
            </a:lvl8pPr>
            <a:lvl9pPr marL="3886200" indent="-228600" eaLnBrk="0" fontAlgn="base" hangingPunct="0">
              <a:spcBef>
                <a:spcPct val="20000"/>
              </a:spcBef>
              <a:spcAft>
                <a:spcPct val="0"/>
              </a:spcAft>
              <a:buChar char="»"/>
              <a:defRPr sz="2000">
                <a:solidFill>
                  <a:schemeClr val="tx1"/>
                </a:solidFill>
                <a:latin typeface="Berlin Sans FB" panose="020E0602020502020306" pitchFamily="34" charset="0"/>
              </a:defRPr>
            </a:lvl9pPr>
          </a:lstStyle>
          <a:p>
            <a:pPr eaLnBrk="0" fontAlgn="base" hangingPunct="0">
              <a:spcBef>
                <a:spcPct val="0"/>
              </a:spcBef>
              <a:spcAft>
                <a:spcPct val="0"/>
              </a:spcAft>
              <a:buNone/>
            </a:pPr>
            <a:r>
              <a:rPr lang="en-US" altLang="en-US" sz="1200">
                <a:solidFill>
                  <a:srgbClr val="000000"/>
                </a:solidFill>
              </a:rPr>
              <a:t>Bruno Zimm</a:t>
            </a:r>
          </a:p>
        </p:txBody>
      </p:sp>
      <p:graphicFrame>
        <p:nvGraphicFramePr>
          <p:cNvPr id="18" name="Object 39">
            <a:extLst>
              <a:ext uri="{FF2B5EF4-FFF2-40B4-BE49-F238E27FC236}">
                <a16:creationId xmlns:a16="http://schemas.microsoft.com/office/drawing/2014/main" id="{9566A6EE-3BDA-444C-B64C-5334423800E3}"/>
              </a:ext>
            </a:extLst>
          </p:cNvPr>
          <p:cNvGraphicFramePr>
            <a:graphicFrameLocks noChangeAspect="1"/>
          </p:cNvGraphicFramePr>
          <p:nvPr>
            <p:extLst>
              <p:ext uri="{D42A27DB-BD31-4B8C-83A1-F6EECF244321}">
                <p14:modId xmlns:p14="http://schemas.microsoft.com/office/powerpoint/2010/main" val="2539808667"/>
              </p:ext>
            </p:extLst>
          </p:nvPr>
        </p:nvGraphicFramePr>
        <p:xfrm>
          <a:off x="3504406" y="2347913"/>
          <a:ext cx="2820988" cy="1020762"/>
        </p:xfrm>
        <a:graphic>
          <a:graphicData uri="http://schemas.openxmlformats.org/presentationml/2006/ole">
            <mc:AlternateContent xmlns:mc="http://schemas.openxmlformats.org/markup-compatibility/2006">
              <mc:Choice xmlns:v="urn:schemas-microsoft-com:vml" Requires="v">
                <p:oleObj name="Equation" r:id="rId10" imgW="1295280" imgH="469800" progId="Equation.3">
                  <p:embed/>
                </p:oleObj>
              </mc:Choice>
              <mc:Fallback>
                <p:oleObj name="Equation" r:id="rId10" imgW="1295280" imgH="469800" progId="Equation.3">
                  <p:embed/>
                  <p:pic>
                    <p:nvPicPr>
                      <p:cNvPr id="95236" name="Object 39"/>
                      <p:cNvPicPr>
                        <a:picLocks noChangeAspect="1" noChangeArrowheads="1"/>
                      </p:cNvPicPr>
                      <p:nvPr/>
                    </p:nvPicPr>
                    <p:blipFill>
                      <a:blip r:embed="rId11"/>
                      <a:srcRect/>
                      <a:stretch>
                        <a:fillRect/>
                      </a:stretch>
                    </p:blipFill>
                    <p:spPr bwMode="auto">
                      <a:xfrm>
                        <a:off x="3504406" y="2347913"/>
                        <a:ext cx="2820988"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oter Placeholder 1">
            <a:extLst>
              <a:ext uri="{FF2B5EF4-FFF2-40B4-BE49-F238E27FC236}">
                <a16:creationId xmlns:a16="http://schemas.microsoft.com/office/drawing/2014/main" id="{535EEE55-77B3-4D91-8C64-E9A0807D40FD}"/>
              </a:ext>
            </a:extLst>
          </p:cNvPr>
          <p:cNvSpPr>
            <a:spLocks noGrp="1"/>
          </p:cNvSpPr>
          <p:nvPr>
            <p:ph type="ftr" sz="quarter" idx="11"/>
          </p:nvPr>
        </p:nvSpPr>
        <p:spPr/>
        <p:txBody>
          <a:bodyPr/>
          <a:lstStyle/>
          <a:p>
            <a:r>
              <a:rPr lang="en-US"/>
              <a:t>Copyright APTEC 2021</a:t>
            </a:r>
          </a:p>
        </p:txBody>
      </p:sp>
    </p:spTree>
    <p:extLst>
      <p:ext uri="{BB962C8B-B14F-4D97-AF65-F5344CB8AC3E}">
        <p14:creationId xmlns:p14="http://schemas.microsoft.com/office/powerpoint/2010/main" val="265971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2133600" y="5334001"/>
            <a:ext cx="8229600" cy="639763"/>
          </a:xfrm>
        </p:spPr>
        <p:txBody>
          <a:bodyPr>
            <a:normAutofit fontScale="90000"/>
          </a:bodyPr>
          <a:lstStyle/>
          <a:p>
            <a:pPr algn="l"/>
            <a:r>
              <a:rPr lang="en-US" altLang="en-US" sz="2000" dirty="0"/>
              <a:t>Even though no one follows </a:t>
            </a:r>
            <a:r>
              <a:rPr lang="en-US" altLang="en-US" sz="2000" dirty="0" err="1"/>
              <a:t>Zimm’s</a:t>
            </a:r>
            <a:r>
              <a:rPr lang="en-US" altLang="en-US" sz="2000" dirty="0"/>
              <a:t> exact procedure to analyze light scattering data anymore, the plot is more than a polymer science icon: it tells a lot about the sample! </a:t>
            </a:r>
          </a:p>
        </p:txBody>
      </p:sp>
      <p:sp>
        <p:nvSpPr>
          <p:cNvPr id="972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Berlin Sans FB" panose="020E0602020502020306" pitchFamily="34" charset="0"/>
              </a:defRPr>
            </a:lvl1pPr>
            <a:lvl2pPr marL="742950" indent="-285750">
              <a:spcBef>
                <a:spcPct val="20000"/>
              </a:spcBef>
              <a:buChar char="–"/>
              <a:defRPr sz="2800">
                <a:solidFill>
                  <a:schemeClr val="tx1"/>
                </a:solidFill>
                <a:latin typeface="Berlin Sans FB" panose="020E0602020502020306" pitchFamily="34" charset="0"/>
              </a:defRPr>
            </a:lvl2pPr>
            <a:lvl3pPr marL="1143000" indent="-228600">
              <a:spcBef>
                <a:spcPct val="20000"/>
              </a:spcBef>
              <a:buChar char="•"/>
              <a:defRPr sz="2400">
                <a:solidFill>
                  <a:schemeClr val="tx1"/>
                </a:solidFill>
                <a:latin typeface="Berlin Sans FB" panose="020E0602020502020306" pitchFamily="34" charset="0"/>
              </a:defRPr>
            </a:lvl3pPr>
            <a:lvl4pPr marL="1600200" indent="-228600">
              <a:spcBef>
                <a:spcPct val="20000"/>
              </a:spcBef>
              <a:buChar char="–"/>
              <a:defRPr sz="2000">
                <a:solidFill>
                  <a:schemeClr val="tx1"/>
                </a:solidFill>
                <a:latin typeface="Berlin Sans FB" panose="020E0602020502020306" pitchFamily="34" charset="0"/>
              </a:defRPr>
            </a:lvl4pPr>
            <a:lvl5pPr marL="2057400" indent="-228600">
              <a:spcBef>
                <a:spcPct val="20000"/>
              </a:spcBef>
              <a:buChar char="»"/>
              <a:defRPr sz="2000">
                <a:solidFill>
                  <a:schemeClr val="tx1"/>
                </a:solidFill>
                <a:latin typeface="Berlin Sans FB" panose="020E0602020502020306" pitchFamily="34" charset="0"/>
              </a:defRPr>
            </a:lvl5pPr>
            <a:lvl6pPr marL="2514600" indent="-228600" eaLnBrk="0" fontAlgn="base" hangingPunct="0">
              <a:spcBef>
                <a:spcPct val="20000"/>
              </a:spcBef>
              <a:spcAft>
                <a:spcPct val="0"/>
              </a:spcAft>
              <a:buChar char="»"/>
              <a:defRPr sz="2000">
                <a:solidFill>
                  <a:schemeClr val="tx1"/>
                </a:solidFill>
                <a:latin typeface="Berlin Sans FB" panose="020E0602020502020306" pitchFamily="34" charset="0"/>
              </a:defRPr>
            </a:lvl6pPr>
            <a:lvl7pPr marL="2971800" indent="-228600" eaLnBrk="0" fontAlgn="base" hangingPunct="0">
              <a:spcBef>
                <a:spcPct val="20000"/>
              </a:spcBef>
              <a:spcAft>
                <a:spcPct val="0"/>
              </a:spcAft>
              <a:buChar char="»"/>
              <a:defRPr sz="2000">
                <a:solidFill>
                  <a:schemeClr val="tx1"/>
                </a:solidFill>
                <a:latin typeface="Berlin Sans FB" panose="020E0602020502020306" pitchFamily="34" charset="0"/>
              </a:defRPr>
            </a:lvl7pPr>
            <a:lvl8pPr marL="3429000" indent="-228600" eaLnBrk="0" fontAlgn="base" hangingPunct="0">
              <a:spcBef>
                <a:spcPct val="20000"/>
              </a:spcBef>
              <a:spcAft>
                <a:spcPct val="0"/>
              </a:spcAft>
              <a:buChar char="»"/>
              <a:defRPr sz="2000">
                <a:solidFill>
                  <a:schemeClr val="tx1"/>
                </a:solidFill>
                <a:latin typeface="Berlin Sans FB" panose="020E0602020502020306" pitchFamily="34" charset="0"/>
              </a:defRPr>
            </a:lvl8pPr>
            <a:lvl9pPr marL="3886200" indent="-228600" eaLnBrk="0" fontAlgn="base" hangingPunct="0">
              <a:spcBef>
                <a:spcPct val="20000"/>
              </a:spcBef>
              <a:spcAft>
                <a:spcPct val="0"/>
              </a:spcAft>
              <a:buChar char="»"/>
              <a:defRPr sz="2000">
                <a:solidFill>
                  <a:schemeClr val="tx1"/>
                </a:solidFill>
                <a:latin typeface="Berlin Sans FB" panose="020E0602020502020306" pitchFamily="34" charset="0"/>
              </a:defRPr>
            </a:lvl9pPr>
          </a:lstStyle>
          <a:p>
            <a:pPr fontAlgn="base">
              <a:spcBef>
                <a:spcPct val="0"/>
              </a:spcBef>
              <a:spcAft>
                <a:spcPct val="0"/>
              </a:spcAft>
              <a:buNone/>
            </a:pPr>
            <a:fld id="{F4658355-848D-4C6F-9FC7-FB63D0197C63}" type="slidenum">
              <a:rPr lang="en-US" altLang="en-US" sz="1400">
                <a:solidFill>
                  <a:srgbClr val="000000"/>
                </a:solidFill>
              </a:rPr>
              <a:pPr fontAlgn="base">
                <a:spcBef>
                  <a:spcPct val="0"/>
                </a:spcBef>
                <a:spcAft>
                  <a:spcPct val="0"/>
                </a:spcAft>
                <a:buNone/>
              </a:pPr>
              <a:t>6</a:t>
            </a:fld>
            <a:endParaRPr lang="en-US" altLang="en-US" sz="1400">
              <a:solidFill>
                <a:srgbClr val="000000"/>
              </a:solidFill>
            </a:endParaRPr>
          </a:p>
        </p:txBody>
      </p:sp>
      <p:sp>
        <p:nvSpPr>
          <p:cNvPr id="11" name="Rectangle 10"/>
          <p:cNvSpPr/>
          <p:nvPr/>
        </p:nvSpPr>
        <p:spPr>
          <a:xfrm>
            <a:off x="4191000" y="1219200"/>
            <a:ext cx="3657600" cy="31242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0" fontAlgn="base" hangingPunct="0">
              <a:spcBef>
                <a:spcPct val="0"/>
              </a:spcBef>
              <a:spcAft>
                <a:spcPct val="0"/>
              </a:spcAft>
              <a:defRPr/>
            </a:pPr>
            <a:endParaRPr lang="en-US" sz="2400">
              <a:solidFill>
                <a:srgbClr val="000000"/>
              </a:solidFill>
              <a:latin typeface="Berlin Sans FB"/>
            </a:endParaRPr>
          </a:p>
        </p:txBody>
      </p:sp>
      <p:pic>
        <p:nvPicPr>
          <p:cNvPr id="97285" name="Picture 5"/>
          <p:cNvPicPr>
            <a:picLocks noChangeAspect="1" noChangeArrowheads="1"/>
          </p:cNvPicPr>
          <p:nvPr/>
        </p:nvPicPr>
        <p:blipFill>
          <a:blip r:embed="rId3">
            <a:extLst>
              <a:ext uri="{28A0092B-C50C-407E-A947-70E740481C1C}">
                <a14:useLocalDpi xmlns:a14="http://schemas.microsoft.com/office/drawing/2010/main" val="0"/>
              </a:ext>
            </a:extLst>
          </a:blip>
          <a:srcRect l="76630" t="23705" r="4349" b="20000"/>
          <a:stretch>
            <a:fillRect/>
          </a:stretch>
        </p:blipFill>
        <p:spPr bwMode="auto">
          <a:xfrm>
            <a:off x="4419600" y="1295400"/>
            <a:ext cx="32766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TextBox 11"/>
          <p:cNvSpPr txBox="1">
            <a:spLocks noChangeArrowheads="1"/>
          </p:cNvSpPr>
          <p:nvPr/>
        </p:nvSpPr>
        <p:spPr bwMode="auto">
          <a:xfrm>
            <a:off x="4191000" y="4083050"/>
            <a:ext cx="3657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Berlin Sans FB" panose="020E0602020502020306" pitchFamily="34" charset="0"/>
              </a:defRPr>
            </a:lvl1pPr>
            <a:lvl2pPr marL="742950" indent="-285750">
              <a:spcBef>
                <a:spcPct val="20000"/>
              </a:spcBef>
              <a:buChar char="–"/>
              <a:defRPr sz="2800">
                <a:solidFill>
                  <a:schemeClr val="tx1"/>
                </a:solidFill>
                <a:latin typeface="Berlin Sans FB" panose="020E0602020502020306" pitchFamily="34" charset="0"/>
              </a:defRPr>
            </a:lvl2pPr>
            <a:lvl3pPr marL="1143000" indent="-228600">
              <a:spcBef>
                <a:spcPct val="20000"/>
              </a:spcBef>
              <a:buChar char="•"/>
              <a:defRPr sz="2400">
                <a:solidFill>
                  <a:schemeClr val="tx1"/>
                </a:solidFill>
                <a:latin typeface="Berlin Sans FB" panose="020E0602020502020306" pitchFamily="34" charset="0"/>
              </a:defRPr>
            </a:lvl3pPr>
            <a:lvl4pPr marL="1600200" indent="-228600">
              <a:spcBef>
                <a:spcPct val="20000"/>
              </a:spcBef>
              <a:buChar char="–"/>
              <a:defRPr sz="2000">
                <a:solidFill>
                  <a:schemeClr val="tx1"/>
                </a:solidFill>
                <a:latin typeface="Berlin Sans FB" panose="020E0602020502020306" pitchFamily="34" charset="0"/>
              </a:defRPr>
            </a:lvl4pPr>
            <a:lvl5pPr marL="2057400" indent="-228600">
              <a:spcBef>
                <a:spcPct val="20000"/>
              </a:spcBef>
              <a:buChar char="»"/>
              <a:defRPr sz="2000">
                <a:solidFill>
                  <a:schemeClr val="tx1"/>
                </a:solidFill>
                <a:latin typeface="Berlin Sans FB" panose="020E0602020502020306" pitchFamily="34" charset="0"/>
              </a:defRPr>
            </a:lvl5pPr>
            <a:lvl6pPr marL="2514600" indent="-228600" eaLnBrk="0" fontAlgn="base" hangingPunct="0">
              <a:spcBef>
                <a:spcPct val="20000"/>
              </a:spcBef>
              <a:spcAft>
                <a:spcPct val="0"/>
              </a:spcAft>
              <a:buChar char="»"/>
              <a:defRPr sz="2000">
                <a:solidFill>
                  <a:schemeClr val="tx1"/>
                </a:solidFill>
                <a:latin typeface="Berlin Sans FB" panose="020E0602020502020306" pitchFamily="34" charset="0"/>
              </a:defRPr>
            </a:lvl6pPr>
            <a:lvl7pPr marL="2971800" indent="-228600" eaLnBrk="0" fontAlgn="base" hangingPunct="0">
              <a:spcBef>
                <a:spcPct val="20000"/>
              </a:spcBef>
              <a:spcAft>
                <a:spcPct val="0"/>
              </a:spcAft>
              <a:buChar char="»"/>
              <a:defRPr sz="2000">
                <a:solidFill>
                  <a:schemeClr val="tx1"/>
                </a:solidFill>
                <a:latin typeface="Berlin Sans FB" panose="020E0602020502020306" pitchFamily="34" charset="0"/>
              </a:defRPr>
            </a:lvl7pPr>
            <a:lvl8pPr marL="3429000" indent="-228600" eaLnBrk="0" fontAlgn="base" hangingPunct="0">
              <a:spcBef>
                <a:spcPct val="20000"/>
              </a:spcBef>
              <a:spcAft>
                <a:spcPct val="0"/>
              </a:spcAft>
              <a:buChar char="»"/>
              <a:defRPr sz="2000">
                <a:solidFill>
                  <a:schemeClr val="tx1"/>
                </a:solidFill>
                <a:latin typeface="Berlin Sans FB" panose="020E0602020502020306" pitchFamily="34" charset="0"/>
              </a:defRPr>
            </a:lvl8pPr>
            <a:lvl9pPr marL="3886200" indent="-228600" eaLnBrk="0" fontAlgn="base" hangingPunct="0">
              <a:spcBef>
                <a:spcPct val="20000"/>
              </a:spcBef>
              <a:spcAft>
                <a:spcPct val="0"/>
              </a:spcAft>
              <a:buChar char="»"/>
              <a:defRPr sz="2000">
                <a:solidFill>
                  <a:schemeClr val="tx1"/>
                </a:solidFill>
                <a:latin typeface="Berlin Sans FB" panose="020E0602020502020306" pitchFamily="34" charset="0"/>
              </a:defRPr>
            </a:lvl9pPr>
          </a:lstStyle>
          <a:p>
            <a:pPr eaLnBrk="0" fontAlgn="base" hangingPunct="0">
              <a:spcBef>
                <a:spcPct val="0"/>
              </a:spcBef>
              <a:spcAft>
                <a:spcPct val="0"/>
              </a:spcAft>
              <a:buNone/>
            </a:pPr>
            <a:r>
              <a:rPr lang="en-US" altLang="en-US" sz="1100">
                <a:solidFill>
                  <a:srgbClr val="000000"/>
                </a:solidFill>
              </a:rPr>
              <a:t>Poly(ether-etherketone),PEEK, in 97% H</a:t>
            </a:r>
            <a:r>
              <a:rPr lang="en-US" altLang="en-US" sz="1100" baseline="-25000">
                <a:solidFill>
                  <a:srgbClr val="000000"/>
                </a:solidFill>
              </a:rPr>
              <a:t>2</a:t>
            </a:r>
            <a:r>
              <a:rPr lang="en-US" altLang="en-US" sz="1100">
                <a:solidFill>
                  <a:srgbClr val="000000"/>
                </a:solidFill>
              </a:rPr>
              <a:t>SO</a:t>
            </a:r>
            <a:r>
              <a:rPr lang="en-US" altLang="en-US" sz="1100" baseline="-25000">
                <a:solidFill>
                  <a:srgbClr val="000000"/>
                </a:solidFill>
              </a:rPr>
              <a:t>4</a:t>
            </a:r>
            <a:r>
              <a:rPr lang="en-US" altLang="en-US" sz="1100">
                <a:solidFill>
                  <a:srgbClr val="000000"/>
                </a:solidFill>
              </a:rPr>
              <a:t>. Not so easy. </a:t>
            </a:r>
          </a:p>
        </p:txBody>
      </p:sp>
      <p:sp>
        <p:nvSpPr>
          <p:cNvPr id="97287" name="TextBox 12"/>
          <p:cNvSpPr txBox="1">
            <a:spLocks noChangeArrowheads="1"/>
          </p:cNvSpPr>
          <p:nvPr/>
        </p:nvSpPr>
        <p:spPr bwMode="auto">
          <a:xfrm>
            <a:off x="2819400" y="4495801"/>
            <a:ext cx="586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Berlin Sans FB" panose="020E0602020502020306" pitchFamily="34" charset="0"/>
              </a:defRPr>
            </a:lvl1pPr>
            <a:lvl2pPr marL="742950" indent="-285750">
              <a:spcBef>
                <a:spcPct val="20000"/>
              </a:spcBef>
              <a:buChar char="–"/>
              <a:defRPr sz="2800">
                <a:solidFill>
                  <a:schemeClr val="tx1"/>
                </a:solidFill>
                <a:latin typeface="Berlin Sans FB" panose="020E0602020502020306" pitchFamily="34" charset="0"/>
              </a:defRPr>
            </a:lvl2pPr>
            <a:lvl3pPr marL="1143000" indent="-228600">
              <a:spcBef>
                <a:spcPct val="20000"/>
              </a:spcBef>
              <a:buChar char="•"/>
              <a:defRPr sz="2400">
                <a:solidFill>
                  <a:schemeClr val="tx1"/>
                </a:solidFill>
                <a:latin typeface="Berlin Sans FB" panose="020E0602020502020306" pitchFamily="34" charset="0"/>
              </a:defRPr>
            </a:lvl3pPr>
            <a:lvl4pPr marL="1600200" indent="-228600">
              <a:spcBef>
                <a:spcPct val="20000"/>
              </a:spcBef>
              <a:buChar char="–"/>
              <a:defRPr sz="2000">
                <a:solidFill>
                  <a:schemeClr val="tx1"/>
                </a:solidFill>
                <a:latin typeface="Berlin Sans FB" panose="020E0602020502020306" pitchFamily="34" charset="0"/>
              </a:defRPr>
            </a:lvl4pPr>
            <a:lvl5pPr marL="2057400" indent="-228600">
              <a:spcBef>
                <a:spcPct val="20000"/>
              </a:spcBef>
              <a:buChar char="»"/>
              <a:defRPr sz="2000">
                <a:solidFill>
                  <a:schemeClr val="tx1"/>
                </a:solidFill>
                <a:latin typeface="Berlin Sans FB" panose="020E0602020502020306" pitchFamily="34" charset="0"/>
              </a:defRPr>
            </a:lvl5pPr>
            <a:lvl6pPr marL="2514600" indent="-228600" eaLnBrk="0" fontAlgn="base" hangingPunct="0">
              <a:spcBef>
                <a:spcPct val="20000"/>
              </a:spcBef>
              <a:spcAft>
                <a:spcPct val="0"/>
              </a:spcAft>
              <a:buChar char="»"/>
              <a:defRPr sz="2000">
                <a:solidFill>
                  <a:schemeClr val="tx1"/>
                </a:solidFill>
                <a:latin typeface="Berlin Sans FB" panose="020E0602020502020306" pitchFamily="34" charset="0"/>
              </a:defRPr>
            </a:lvl6pPr>
            <a:lvl7pPr marL="2971800" indent="-228600" eaLnBrk="0" fontAlgn="base" hangingPunct="0">
              <a:spcBef>
                <a:spcPct val="20000"/>
              </a:spcBef>
              <a:spcAft>
                <a:spcPct val="0"/>
              </a:spcAft>
              <a:buChar char="»"/>
              <a:defRPr sz="2000">
                <a:solidFill>
                  <a:schemeClr val="tx1"/>
                </a:solidFill>
                <a:latin typeface="Berlin Sans FB" panose="020E0602020502020306" pitchFamily="34" charset="0"/>
              </a:defRPr>
            </a:lvl7pPr>
            <a:lvl8pPr marL="3429000" indent="-228600" eaLnBrk="0" fontAlgn="base" hangingPunct="0">
              <a:spcBef>
                <a:spcPct val="20000"/>
              </a:spcBef>
              <a:spcAft>
                <a:spcPct val="0"/>
              </a:spcAft>
              <a:buChar char="»"/>
              <a:defRPr sz="2000">
                <a:solidFill>
                  <a:schemeClr val="tx1"/>
                </a:solidFill>
                <a:latin typeface="Berlin Sans FB" panose="020E0602020502020306" pitchFamily="34" charset="0"/>
              </a:defRPr>
            </a:lvl8pPr>
            <a:lvl9pPr marL="3886200" indent="-228600" eaLnBrk="0" fontAlgn="base" hangingPunct="0">
              <a:spcBef>
                <a:spcPct val="20000"/>
              </a:spcBef>
              <a:spcAft>
                <a:spcPct val="0"/>
              </a:spcAft>
              <a:buChar char="»"/>
              <a:defRPr sz="2000">
                <a:solidFill>
                  <a:schemeClr val="tx1"/>
                </a:solidFill>
                <a:latin typeface="Berlin Sans FB" panose="020E0602020502020306" pitchFamily="34" charset="0"/>
              </a:defRPr>
            </a:lvl9pPr>
          </a:lstStyle>
          <a:p>
            <a:pPr eaLnBrk="0" fontAlgn="base" hangingPunct="0">
              <a:spcBef>
                <a:spcPct val="0"/>
              </a:spcBef>
              <a:spcAft>
                <a:spcPct val="0"/>
              </a:spcAft>
              <a:buNone/>
            </a:pPr>
            <a:r>
              <a:rPr lang="en-US" altLang="en-US" sz="1800">
                <a:solidFill>
                  <a:srgbClr val="000000"/>
                </a:solidFill>
              </a:rPr>
              <a:t>In both cases, just by looking at the plot, you can see the polymers are quite large and dispersed in good solvents</a:t>
            </a:r>
          </a:p>
        </p:txBody>
      </p:sp>
      <p:sp>
        <p:nvSpPr>
          <p:cNvPr id="14" name="Title 1"/>
          <p:cNvSpPr txBox="1">
            <a:spLocks/>
          </p:cNvSpPr>
          <p:nvPr/>
        </p:nvSpPr>
        <p:spPr>
          <a:xfrm>
            <a:off x="1981200" y="228601"/>
            <a:ext cx="8458200" cy="639763"/>
          </a:xfrm>
          <a:prstGeom prst="rect">
            <a:avLst/>
          </a:prstGeom>
        </p:spPr>
        <p:txBody>
          <a:bodyPr anchor="ctr"/>
          <a:lstStyle/>
          <a:p>
            <a:pPr eaLnBrk="0" fontAlgn="base" hangingPunct="0">
              <a:spcBef>
                <a:spcPct val="0"/>
              </a:spcBef>
              <a:spcAft>
                <a:spcPct val="0"/>
              </a:spcAft>
              <a:defRPr/>
            </a:pPr>
            <a:r>
              <a:rPr lang="en-US" sz="2400" dirty="0" err="1">
                <a:solidFill>
                  <a:srgbClr val="0070C0"/>
                </a:solidFill>
                <a:latin typeface="Berlin Sans FB"/>
              </a:rPr>
              <a:t>Zimm</a:t>
            </a:r>
            <a:r>
              <a:rPr lang="en-US" sz="2400" dirty="0">
                <a:solidFill>
                  <a:srgbClr val="0070C0"/>
                </a:solidFill>
                <a:latin typeface="Berlin Sans FB"/>
              </a:rPr>
              <a:t> plots combine (by a scaled addition) both independent parameters—the angle and the concentration—on the x-axis, reserving the z-axis for </a:t>
            </a:r>
            <a:r>
              <a:rPr lang="en-US" sz="2400" i="1" dirty="0" err="1">
                <a:solidFill>
                  <a:srgbClr val="0070C0"/>
                </a:solidFill>
                <a:latin typeface="Times New Roman" pitchFamily="18" charset="0"/>
                <a:cs typeface="Times New Roman" pitchFamily="18" charset="0"/>
              </a:rPr>
              <a:t>Kc</a:t>
            </a:r>
            <a:r>
              <a:rPr lang="en-US" sz="2400" i="1" dirty="0">
                <a:solidFill>
                  <a:srgbClr val="0070C0"/>
                </a:solidFill>
                <a:latin typeface="Times New Roman" pitchFamily="18" charset="0"/>
                <a:cs typeface="Times New Roman" pitchFamily="18" charset="0"/>
              </a:rPr>
              <a:t>/</a:t>
            </a:r>
            <a:r>
              <a:rPr lang="en-US" sz="2400" i="1" dirty="0">
                <a:solidFill>
                  <a:srgbClr val="0070C0"/>
                </a:solidFill>
                <a:latin typeface="Brush Script MT" pitchFamily="66" charset="0"/>
                <a:cs typeface="Times New Roman" pitchFamily="18" charset="0"/>
              </a:rPr>
              <a:t>R</a:t>
            </a:r>
            <a:r>
              <a:rPr lang="en-US" sz="2400" dirty="0">
                <a:solidFill>
                  <a:srgbClr val="0070C0"/>
                </a:solidFill>
                <a:latin typeface="Berlin Sans FB"/>
              </a:rPr>
              <a:t> (or just </a:t>
            </a:r>
            <a:r>
              <a:rPr lang="en-US" sz="2400" i="1" dirty="0">
                <a:solidFill>
                  <a:srgbClr val="0070C0"/>
                </a:solidFill>
                <a:latin typeface="Times New Roman" pitchFamily="18" charset="0"/>
                <a:cs typeface="Times New Roman" pitchFamily="18" charset="0"/>
              </a:rPr>
              <a:t>c/</a:t>
            </a:r>
            <a:r>
              <a:rPr lang="en-US" sz="2400" i="1" dirty="0">
                <a:solidFill>
                  <a:srgbClr val="0070C0"/>
                </a:solidFill>
                <a:latin typeface="Brush Script MT" pitchFamily="66" charset="0"/>
                <a:cs typeface="Times New Roman" pitchFamily="18" charset="0"/>
              </a:rPr>
              <a:t>R</a:t>
            </a:r>
            <a:r>
              <a:rPr lang="en-US" sz="2400" dirty="0">
                <a:solidFill>
                  <a:srgbClr val="0070C0"/>
                </a:solidFill>
                <a:latin typeface="Berlin Sans FB" panose="020E0602020502020306" pitchFamily="34" charset="0"/>
              </a:rPr>
              <a:t> </a:t>
            </a:r>
            <a:r>
              <a:rPr lang="en-US" sz="2400" dirty="0">
                <a:solidFill>
                  <a:srgbClr val="0070C0"/>
                </a:solidFill>
                <a:latin typeface="Berlin Sans FB"/>
              </a:rPr>
              <a:t> sometimes).</a:t>
            </a:r>
          </a:p>
        </p:txBody>
      </p:sp>
      <p:sp>
        <p:nvSpPr>
          <p:cNvPr id="17" name="Rounded Rectangular Callout 16"/>
          <p:cNvSpPr/>
          <p:nvPr/>
        </p:nvSpPr>
        <p:spPr>
          <a:xfrm>
            <a:off x="8153400" y="3200400"/>
            <a:ext cx="2362200" cy="896938"/>
          </a:xfrm>
          <a:prstGeom prst="wedgeRoundRectCallout">
            <a:avLst>
              <a:gd name="adj1" fmla="val -119956"/>
              <a:gd name="adj2" fmla="val -54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en-US" sz="1200" dirty="0">
                <a:solidFill>
                  <a:srgbClr val="FFFFFF"/>
                </a:solidFill>
                <a:latin typeface="Berlin Sans FB"/>
              </a:rPr>
              <a:t>Sin</a:t>
            </a:r>
            <a:r>
              <a:rPr lang="en-US" sz="1200" baseline="30000" dirty="0">
                <a:solidFill>
                  <a:srgbClr val="FFFFFF"/>
                </a:solidFill>
                <a:latin typeface="Berlin Sans FB"/>
              </a:rPr>
              <a:t>2</a:t>
            </a:r>
            <a:r>
              <a:rPr lang="en-US" sz="1200" dirty="0">
                <a:solidFill>
                  <a:srgbClr val="FFFFFF"/>
                </a:solidFill>
                <a:latin typeface="Berlin Sans FB"/>
              </a:rPr>
              <a:t>(</a:t>
            </a:r>
            <a:r>
              <a:rPr lang="en-US" sz="1200" dirty="0">
                <a:solidFill>
                  <a:srgbClr val="FFFFFF"/>
                </a:solidFill>
                <a:latin typeface="Symbol" pitchFamily="18" charset="2"/>
                <a:cs typeface="Times New Roman" pitchFamily="18" charset="0"/>
              </a:rPr>
              <a:t>q</a:t>
            </a:r>
            <a:r>
              <a:rPr lang="en-US" sz="1200" dirty="0">
                <a:solidFill>
                  <a:srgbClr val="FFFFFF"/>
                </a:solidFill>
                <a:latin typeface="Berlin Sans FB"/>
              </a:rPr>
              <a:t>/2) + </a:t>
            </a:r>
            <a:r>
              <a:rPr lang="en-US" sz="1200" i="1" dirty="0" err="1">
                <a:solidFill>
                  <a:srgbClr val="FFFFFF"/>
                </a:solidFill>
                <a:latin typeface="Times New Roman" pitchFamily="18" charset="0"/>
                <a:cs typeface="Times New Roman" pitchFamily="18" charset="0"/>
              </a:rPr>
              <a:t>kc</a:t>
            </a:r>
            <a:r>
              <a:rPr lang="en-US" sz="1200" i="1" dirty="0">
                <a:solidFill>
                  <a:srgbClr val="FFFFFF"/>
                </a:solidFill>
                <a:latin typeface="Times New Roman" pitchFamily="18" charset="0"/>
                <a:cs typeface="Times New Roman" pitchFamily="18" charset="0"/>
              </a:rPr>
              <a:t> </a:t>
            </a:r>
            <a:r>
              <a:rPr lang="en-US" sz="1200" dirty="0">
                <a:solidFill>
                  <a:srgbClr val="FFFFFF"/>
                </a:solidFill>
                <a:latin typeface="Berlin Sans FB"/>
                <a:cs typeface="Times New Roman" pitchFamily="18" charset="0"/>
              </a:rPr>
              <a:t>where</a:t>
            </a:r>
            <a:r>
              <a:rPr lang="en-US" sz="1200" dirty="0">
                <a:solidFill>
                  <a:srgbClr val="FFFFFF"/>
                </a:solidFill>
                <a:latin typeface="Times New Roman" pitchFamily="18" charset="0"/>
                <a:cs typeface="Times New Roman" pitchFamily="18" charset="0"/>
              </a:rPr>
              <a:t> </a:t>
            </a:r>
            <a:r>
              <a:rPr lang="en-US" sz="1200" i="1" dirty="0">
                <a:solidFill>
                  <a:srgbClr val="FFFFFF"/>
                </a:solidFill>
                <a:latin typeface="Times New Roman" pitchFamily="18" charset="0"/>
                <a:cs typeface="Times New Roman" pitchFamily="18" charset="0"/>
              </a:rPr>
              <a:t>k</a:t>
            </a:r>
            <a:r>
              <a:rPr lang="en-US" sz="1200" dirty="0">
                <a:solidFill>
                  <a:srgbClr val="FFFFFF"/>
                </a:solidFill>
                <a:latin typeface="Times New Roman" pitchFamily="18" charset="0"/>
                <a:cs typeface="Times New Roman" pitchFamily="18" charset="0"/>
              </a:rPr>
              <a:t> </a:t>
            </a:r>
            <a:r>
              <a:rPr lang="en-US" sz="1200" dirty="0">
                <a:solidFill>
                  <a:srgbClr val="FFFFFF"/>
                </a:solidFill>
                <a:latin typeface="Berlin Sans FB"/>
                <a:cs typeface="Times New Roman" pitchFamily="18" charset="0"/>
              </a:rPr>
              <a:t>is a scaling constant to give concentration the same “importance” in the plot as the angle term, </a:t>
            </a:r>
            <a:r>
              <a:rPr lang="en-US" sz="1200" dirty="0">
                <a:solidFill>
                  <a:srgbClr val="FFFFFF"/>
                </a:solidFill>
                <a:latin typeface="Berlin Sans FB"/>
              </a:rPr>
              <a:t>Sin</a:t>
            </a:r>
            <a:r>
              <a:rPr lang="en-US" sz="1200" baseline="30000" dirty="0">
                <a:solidFill>
                  <a:srgbClr val="FFFFFF"/>
                </a:solidFill>
                <a:latin typeface="Berlin Sans FB"/>
              </a:rPr>
              <a:t>2</a:t>
            </a:r>
            <a:r>
              <a:rPr lang="en-US" sz="1200" dirty="0">
                <a:solidFill>
                  <a:srgbClr val="FFFFFF"/>
                </a:solidFill>
                <a:latin typeface="Berlin Sans FB"/>
              </a:rPr>
              <a:t>(</a:t>
            </a:r>
            <a:r>
              <a:rPr lang="en-US" sz="1200" dirty="0">
                <a:solidFill>
                  <a:srgbClr val="FFFFFF"/>
                </a:solidFill>
                <a:latin typeface="Symbol" pitchFamily="18" charset="2"/>
                <a:cs typeface="Times New Roman" pitchFamily="18" charset="0"/>
              </a:rPr>
              <a:t>q</a:t>
            </a:r>
            <a:r>
              <a:rPr lang="en-US" sz="1200" dirty="0">
                <a:solidFill>
                  <a:srgbClr val="FFFFFF"/>
                </a:solidFill>
                <a:latin typeface="Berlin Sans FB"/>
              </a:rPr>
              <a:t>/2) </a:t>
            </a:r>
            <a:r>
              <a:rPr lang="en-US" sz="1200" dirty="0">
                <a:solidFill>
                  <a:srgbClr val="FFFFFF"/>
                </a:solidFill>
                <a:latin typeface="Berlin Sans FB"/>
                <a:cs typeface="Times New Roman" pitchFamily="18" charset="0"/>
              </a:rPr>
              <a:t>.</a:t>
            </a:r>
          </a:p>
        </p:txBody>
      </p:sp>
      <p:sp>
        <p:nvSpPr>
          <p:cNvPr id="20" name="Rounded Rectangular Callout 19"/>
          <p:cNvSpPr/>
          <p:nvPr/>
        </p:nvSpPr>
        <p:spPr>
          <a:xfrm>
            <a:off x="8153400" y="2133600"/>
            <a:ext cx="2286000" cy="838200"/>
          </a:xfrm>
          <a:prstGeom prst="wedgeRoundRectCallout">
            <a:avLst>
              <a:gd name="adj1" fmla="val -106555"/>
              <a:gd name="adj2" fmla="val 335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en-US" sz="1200" dirty="0">
                <a:solidFill>
                  <a:srgbClr val="FFFFFF"/>
                </a:solidFill>
                <a:latin typeface="Berlin Sans FB"/>
              </a:rPr>
              <a:t>Each point in the middle is </a:t>
            </a:r>
            <a:r>
              <a:rPr lang="en-US" sz="1200" i="1" dirty="0" err="1">
                <a:solidFill>
                  <a:srgbClr val="FFFFFF"/>
                </a:solidFill>
                <a:latin typeface="Times New Roman" pitchFamily="18" charset="0"/>
                <a:cs typeface="Times New Roman" pitchFamily="18" charset="0"/>
              </a:rPr>
              <a:t>Kc</a:t>
            </a:r>
            <a:r>
              <a:rPr lang="en-US" sz="1200" i="1" dirty="0">
                <a:solidFill>
                  <a:srgbClr val="FFFFFF"/>
                </a:solidFill>
                <a:latin typeface="Times New Roman" pitchFamily="18" charset="0"/>
                <a:cs typeface="Times New Roman" pitchFamily="18" charset="0"/>
              </a:rPr>
              <a:t>/</a:t>
            </a:r>
            <a:r>
              <a:rPr lang="en-US" sz="1200" dirty="0">
                <a:solidFill>
                  <a:srgbClr val="FFFFFF"/>
                </a:solidFill>
                <a:latin typeface="Brush Script MT" pitchFamily="66" charset="0"/>
              </a:rPr>
              <a:t>R</a:t>
            </a:r>
            <a:r>
              <a:rPr lang="en-US" sz="1200" dirty="0">
                <a:solidFill>
                  <a:srgbClr val="FFFFFF"/>
                </a:solidFill>
                <a:latin typeface="Berlin Sans FB"/>
              </a:rPr>
              <a:t>  for a particular concentration at a particular angle. </a:t>
            </a:r>
            <a:endParaRPr lang="en-US" sz="1200" dirty="0">
              <a:solidFill>
                <a:srgbClr val="FFFFFF"/>
              </a:solidFill>
              <a:latin typeface="Berlin Sans FB"/>
              <a:cs typeface="Times New Roman" pitchFamily="18" charset="0"/>
            </a:endParaRPr>
          </a:p>
        </p:txBody>
      </p:sp>
      <p:sp>
        <p:nvSpPr>
          <p:cNvPr id="21" name="Rounded Rectangular Callout 20"/>
          <p:cNvSpPr/>
          <p:nvPr/>
        </p:nvSpPr>
        <p:spPr>
          <a:xfrm>
            <a:off x="8305800" y="1096964"/>
            <a:ext cx="2209800" cy="808037"/>
          </a:xfrm>
          <a:prstGeom prst="wedgeRoundRectCallout">
            <a:avLst>
              <a:gd name="adj1" fmla="val -112695"/>
              <a:gd name="adj2" fmla="val 561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en-US" sz="1200" dirty="0">
                <a:solidFill>
                  <a:srgbClr val="FFFFFF"/>
                </a:solidFill>
                <a:latin typeface="Berlin Sans FB"/>
              </a:rPr>
              <a:t>These points represent an extrapolation to </a:t>
            </a:r>
            <a:r>
              <a:rPr lang="en-US" sz="1200" i="1" dirty="0">
                <a:solidFill>
                  <a:srgbClr val="FFFFFF"/>
                </a:solidFill>
                <a:latin typeface="Times New Roman" pitchFamily="18" charset="0"/>
                <a:cs typeface="Times New Roman" pitchFamily="18" charset="0"/>
              </a:rPr>
              <a:t>c</a:t>
            </a:r>
            <a:r>
              <a:rPr lang="en-US" sz="1200" dirty="0">
                <a:solidFill>
                  <a:srgbClr val="FFFFFF"/>
                </a:solidFill>
                <a:latin typeface="Berlin Sans FB"/>
              </a:rPr>
              <a:t> = 0. The slope gives </a:t>
            </a:r>
            <a:r>
              <a:rPr lang="en-US" sz="1200" i="1" dirty="0" err="1">
                <a:solidFill>
                  <a:srgbClr val="FFFFFF"/>
                </a:solidFill>
                <a:latin typeface="Times New Roman" pitchFamily="18" charset="0"/>
                <a:cs typeface="Times New Roman" pitchFamily="18" charset="0"/>
              </a:rPr>
              <a:t>R</a:t>
            </a:r>
            <a:r>
              <a:rPr lang="en-US" sz="1200" baseline="-25000" dirty="0" err="1">
                <a:solidFill>
                  <a:srgbClr val="FFFFFF"/>
                </a:solidFill>
                <a:latin typeface="Times New Roman" pitchFamily="18" charset="0"/>
                <a:cs typeface="Times New Roman" pitchFamily="18" charset="0"/>
              </a:rPr>
              <a:t>g</a:t>
            </a:r>
            <a:r>
              <a:rPr lang="en-US" sz="1200" dirty="0">
                <a:solidFill>
                  <a:srgbClr val="FFFFFF"/>
                </a:solidFill>
                <a:latin typeface="Berlin Sans FB"/>
              </a:rPr>
              <a:t>. </a:t>
            </a:r>
            <a:endParaRPr lang="en-US" sz="1200" dirty="0">
              <a:solidFill>
                <a:srgbClr val="FFFFFF"/>
              </a:solidFill>
              <a:latin typeface="Berlin Sans FB"/>
              <a:cs typeface="Times New Roman" pitchFamily="18" charset="0"/>
            </a:endParaRPr>
          </a:p>
        </p:txBody>
      </p:sp>
      <p:sp>
        <p:nvSpPr>
          <p:cNvPr id="22" name="Rounded Rectangular Callout 21"/>
          <p:cNvSpPr/>
          <p:nvPr/>
        </p:nvSpPr>
        <p:spPr>
          <a:xfrm>
            <a:off x="1676400" y="1219200"/>
            <a:ext cx="2514600" cy="685800"/>
          </a:xfrm>
          <a:prstGeom prst="wedgeRoundRectCallout">
            <a:avLst>
              <a:gd name="adj1" fmla="val 100306"/>
              <a:gd name="adj2" fmla="val 265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en-US" sz="1200" dirty="0">
                <a:solidFill>
                  <a:srgbClr val="FFFFFF"/>
                </a:solidFill>
                <a:latin typeface="Berlin Sans FB"/>
              </a:rPr>
              <a:t>These points represent an extrapolation to </a:t>
            </a:r>
            <a:r>
              <a:rPr lang="en-US" sz="1200" i="1" dirty="0">
                <a:solidFill>
                  <a:srgbClr val="FFFFFF"/>
                </a:solidFill>
                <a:latin typeface="Symbol" pitchFamily="18" charset="2"/>
                <a:cs typeface="Times New Roman" pitchFamily="18" charset="0"/>
              </a:rPr>
              <a:t>q</a:t>
            </a:r>
            <a:r>
              <a:rPr lang="en-US" sz="1200" dirty="0">
                <a:solidFill>
                  <a:srgbClr val="FFFFFF"/>
                </a:solidFill>
                <a:latin typeface="Symbol" pitchFamily="18" charset="2"/>
              </a:rPr>
              <a:t> </a:t>
            </a:r>
            <a:r>
              <a:rPr lang="en-US" sz="1200" dirty="0">
                <a:solidFill>
                  <a:srgbClr val="FFFFFF"/>
                </a:solidFill>
                <a:latin typeface="Berlin Sans FB"/>
              </a:rPr>
              <a:t>= 0. The slope </a:t>
            </a:r>
            <a:r>
              <a:rPr lang="en-US" sz="1200" dirty="0">
                <a:solidFill>
                  <a:srgbClr val="FFFFFF"/>
                </a:solidFill>
                <a:latin typeface="Times New Roman" pitchFamily="18" charset="0"/>
                <a:cs typeface="Times New Roman" pitchFamily="18" charset="0"/>
              </a:rPr>
              <a:t>gives</a:t>
            </a:r>
            <a:r>
              <a:rPr lang="en-US" sz="1200" dirty="0">
                <a:solidFill>
                  <a:srgbClr val="FFFFFF"/>
                </a:solidFill>
                <a:latin typeface="Berlin Sans FB"/>
              </a:rPr>
              <a:t> </a:t>
            </a:r>
            <a:r>
              <a:rPr lang="en-US" sz="1200" i="1" dirty="0">
                <a:solidFill>
                  <a:srgbClr val="FFFFFF"/>
                </a:solidFill>
                <a:latin typeface="Times New Roman" pitchFamily="18" charset="0"/>
                <a:cs typeface="Times New Roman" pitchFamily="18" charset="0"/>
              </a:rPr>
              <a:t>A</a:t>
            </a:r>
            <a:r>
              <a:rPr lang="en-US" sz="1200" baseline="-25000" dirty="0">
                <a:solidFill>
                  <a:srgbClr val="FFFFFF"/>
                </a:solidFill>
                <a:latin typeface="Times New Roman" pitchFamily="18" charset="0"/>
                <a:cs typeface="Times New Roman" pitchFamily="18" charset="0"/>
              </a:rPr>
              <a:t>2</a:t>
            </a:r>
            <a:r>
              <a:rPr lang="en-US" sz="1200" dirty="0">
                <a:solidFill>
                  <a:srgbClr val="FFFFFF"/>
                </a:solidFill>
                <a:latin typeface="Berlin Sans FB"/>
              </a:rPr>
              <a:t>. </a:t>
            </a:r>
            <a:endParaRPr lang="en-US" sz="1200" dirty="0">
              <a:solidFill>
                <a:srgbClr val="FFFFFF"/>
              </a:solidFill>
              <a:latin typeface="Berlin Sans FB"/>
              <a:cs typeface="Times New Roman" pitchFamily="18" charset="0"/>
            </a:endParaRPr>
          </a:p>
        </p:txBody>
      </p:sp>
      <p:sp>
        <p:nvSpPr>
          <p:cNvPr id="23" name="Rounded Rectangular Callout 22"/>
          <p:cNvSpPr/>
          <p:nvPr/>
        </p:nvSpPr>
        <p:spPr>
          <a:xfrm>
            <a:off x="1828800" y="2057400"/>
            <a:ext cx="2209800" cy="1066800"/>
          </a:xfrm>
          <a:prstGeom prst="wedgeRoundRectCallout">
            <a:avLst>
              <a:gd name="adj1" fmla="val 104104"/>
              <a:gd name="adj2" fmla="val -491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en-US" sz="1200" dirty="0">
                <a:solidFill>
                  <a:srgbClr val="FFFFFF"/>
                </a:solidFill>
                <a:latin typeface="Berlin Sans FB"/>
              </a:rPr>
              <a:t>The </a:t>
            </a:r>
            <a:r>
              <a:rPr lang="en-US" sz="1200" i="1" dirty="0">
                <a:solidFill>
                  <a:srgbClr val="FFFFFF"/>
                </a:solidFill>
                <a:latin typeface="Symbol" pitchFamily="18" charset="2"/>
                <a:cs typeface="Times New Roman" pitchFamily="18" charset="0"/>
              </a:rPr>
              <a:t>q</a:t>
            </a:r>
            <a:r>
              <a:rPr lang="en-US" sz="1200" dirty="0">
                <a:solidFill>
                  <a:srgbClr val="FFFFFF"/>
                </a:solidFill>
                <a:latin typeface="Symbol" pitchFamily="18" charset="2"/>
              </a:rPr>
              <a:t> </a:t>
            </a:r>
            <a:r>
              <a:rPr lang="en-US" sz="1200" dirty="0">
                <a:solidFill>
                  <a:srgbClr val="FFFFFF"/>
                </a:solidFill>
                <a:latin typeface="Berlin Sans FB"/>
              </a:rPr>
              <a:t>= 0 and </a:t>
            </a:r>
            <a:r>
              <a:rPr lang="en-US" sz="1200" i="1" dirty="0">
                <a:solidFill>
                  <a:srgbClr val="FFFFFF"/>
                </a:solidFill>
                <a:latin typeface="Times New Roman" pitchFamily="18" charset="0"/>
                <a:cs typeface="Times New Roman" pitchFamily="18" charset="0"/>
              </a:rPr>
              <a:t>c</a:t>
            </a:r>
            <a:r>
              <a:rPr lang="en-US" sz="1200" dirty="0">
                <a:solidFill>
                  <a:srgbClr val="FFFFFF"/>
                </a:solidFill>
                <a:latin typeface="Berlin Sans FB"/>
              </a:rPr>
              <a:t> = 0 intercepts should be identical. Combined with optical constant, they give </a:t>
            </a:r>
            <a:r>
              <a:rPr lang="en-US" sz="1200" i="1" dirty="0">
                <a:solidFill>
                  <a:srgbClr val="FFFFFF"/>
                </a:solidFill>
                <a:latin typeface="Times New Roman" pitchFamily="18" charset="0"/>
                <a:cs typeface="Times New Roman" pitchFamily="18" charset="0"/>
              </a:rPr>
              <a:t>M</a:t>
            </a:r>
            <a:r>
              <a:rPr lang="en-US" sz="1200" baseline="-25000" dirty="0">
                <a:solidFill>
                  <a:srgbClr val="FFFFFF"/>
                </a:solidFill>
                <a:latin typeface="Times New Roman" pitchFamily="18" charset="0"/>
                <a:cs typeface="Times New Roman" pitchFamily="18" charset="0"/>
              </a:rPr>
              <a:t>w</a:t>
            </a:r>
            <a:r>
              <a:rPr lang="en-US" sz="1200" dirty="0">
                <a:solidFill>
                  <a:srgbClr val="FFFFFF"/>
                </a:solidFill>
                <a:latin typeface="Berlin Sans FB"/>
              </a:rPr>
              <a:t>.  </a:t>
            </a:r>
            <a:endParaRPr lang="en-US" sz="1200" dirty="0">
              <a:solidFill>
                <a:srgbClr val="FFFFFF"/>
              </a:solidFill>
              <a:latin typeface="Berlin Sans FB"/>
              <a:cs typeface="Times New Roman" pitchFamily="18" charset="0"/>
            </a:endParaRPr>
          </a:p>
        </p:txBody>
      </p:sp>
      <p:sp>
        <p:nvSpPr>
          <p:cNvPr id="97294" name="TextBox 14"/>
          <p:cNvSpPr txBox="1">
            <a:spLocks noChangeArrowheads="1"/>
          </p:cNvSpPr>
          <p:nvPr/>
        </p:nvSpPr>
        <p:spPr bwMode="auto">
          <a:xfrm>
            <a:off x="1752600" y="3421064"/>
            <a:ext cx="2286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Berlin Sans FB" panose="020E0602020502020306" pitchFamily="34" charset="0"/>
              </a:defRPr>
            </a:lvl1pPr>
            <a:lvl2pPr marL="742950" indent="-285750">
              <a:spcBef>
                <a:spcPct val="20000"/>
              </a:spcBef>
              <a:buChar char="–"/>
              <a:defRPr sz="2800">
                <a:solidFill>
                  <a:schemeClr val="tx1"/>
                </a:solidFill>
                <a:latin typeface="Berlin Sans FB" panose="020E0602020502020306" pitchFamily="34" charset="0"/>
              </a:defRPr>
            </a:lvl2pPr>
            <a:lvl3pPr marL="1143000" indent="-228600">
              <a:spcBef>
                <a:spcPct val="20000"/>
              </a:spcBef>
              <a:buChar char="•"/>
              <a:defRPr sz="2400">
                <a:solidFill>
                  <a:schemeClr val="tx1"/>
                </a:solidFill>
                <a:latin typeface="Berlin Sans FB" panose="020E0602020502020306" pitchFamily="34" charset="0"/>
              </a:defRPr>
            </a:lvl3pPr>
            <a:lvl4pPr marL="1600200" indent="-228600">
              <a:spcBef>
                <a:spcPct val="20000"/>
              </a:spcBef>
              <a:buChar char="–"/>
              <a:defRPr sz="2000">
                <a:solidFill>
                  <a:schemeClr val="tx1"/>
                </a:solidFill>
                <a:latin typeface="Berlin Sans FB" panose="020E0602020502020306" pitchFamily="34" charset="0"/>
              </a:defRPr>
            </a:lvl4pPr>
            <a:lvl5pPr marL="2057400" indent="-228600">
              <a:spcBef>
                <a:spcPct val="20000"/>
              </a:spcBef>
              <a:buChar char="»"/>
              <a:defRPr sz="2000">
                <a:solidFill>
                  <a:schemeClr val="tx1"/>
                </a:solidFill>
                <a:latin typeface="Berlin Sans FB" panose="020E0602020502020306" pitchFamily="34" charset="0"/>
              </a:defRPr>
            </a:lvl5pPr>
            <a:lvl6pPr marL="2514600" indent="-228600" eaLnBrk="0" fontAlgn="base" hangingPunct="0">
              <a:spcBef>
                <a:spcPct val="20000"/>
              </a:spcBef>
              <a:spcAft>
                <a:spcPct val="0"/>
              </a:spcAft>
              <a:buChar char="»"/>
              <a:defRPr sz="2000">
                <a:solidFill>
                  <a:schemeClr val="tx1"/>
                </a:solidFill>
                <a:latin typeface="Berlin Sans FB" panose="020E0602020502020306" pitchFamily="34" charset="0"/>
              </a:defRPr>
            </a:lvl6pPr>
            <a:lvl7pPr marL="2971800" indent="-228600" eaLnBrk="0" fontAlgn="base" hangingPunct="0">
              <a:spcBef>
                <a:spcPct val="20000"/>
              </a:spcBef>
              <a:spcAft>
                <a:spcPct val="0"/>
              </a:spcAft>
              <a:buChar char="»"/>
              <a:defRPr sz="2000">
                <a:solidFill>
                  <a:schemeClr val="tx1"/>
                </a:solidFill>
                <a:latin typeface="Berlin Sans FB" panose="020E0602020502020306" pitchFamily="34" charset="0"/>
              </a:defRPr>
            </a:lvl7pPr>
            <a:lvl8pPr marL="3429000" indent="-228600" eaLnBrk="0" fontAlgn="base" hangingPunct="0">
              <a:spcBef>
                <a:spcPct val="20000"/>
              </a:spcBef>
              <a:spcAft>
                <a:spcPct val="0"/>
              </a:spcAft>
              <a:buChar char="»"/>
              <a:defRPr sz="2000">
                <a:solidFill>
                  <a:schemeClr val="tx1"/>
                </a:solidFill>
                <a:latin typeface="Berlin Sans FB" panose="020E0602020502020306" pitchFamily="34" charset="0"/>
              </a:defRPr>
            </a:lvl8pPr>
            <a:lvl9pPr marL="3886200" indent="-228600" eaLnBrk="0" fontAlgn="base" hangingPunct="0">
              <a:spcBef>
                <a:spcPct val="20000"/>
              </a:spcBef>
              <a:spcAft>
                <a:spcPct val="0"/>
              </a:spcAft>
              <a:buChar char="»"/>
              <a:defRPr sz="2000">
                <a:solidFill>
                  <a:schemeClr val="tx1"/>
                </a:solidFill>
                <a:latin typeface="Berlin Sans FB" panose="020E0602020502020306" pitchFamily="34" charset="0"/>
              </a:defRPr>
            </a:lvl9pPr>
          </a:lstStyle>
          <a:p>
            <a:pPr eaLnBrk="0" fontAlgn="base" hangingPunct="0">
              <a:spcBef>
                <a:spcPct val="0"/>
              </a:spcBef>
              <a:spcAft>
                <a:spcPct val="0"/>
              </a:spcAft>
              <a:buNone/>
            </a:pPr>
            <a:r>
              <a:rPr lang="en-US" altLang="en-US" sz="1400" dirty="0">
                <a:solidFill>
                  <a:srgbClr val="C00000"/>
                </a:solidFill>
              </a:rPr>
              <a:t>This measurement is </a:t>
            </a:r>
          </a:p>
          <a:p>
            <a:pPr eaLnBrk="0" fontAlgn="base" hangingPunct="0">
              <a:spcBef>
                <a:spcPct val="0"/>
              </a:spcBef>
              <a:spcAft>
                <a:spcPct val="0"/>
              </a:spcAft>
              <a:buNone/>
            </a:pPr>
            <a:r>
              <a:rPr lang="en-US" altLang="en-US" sz="1400" dirty="0">
                <a:solidFill>
                  <a:srgbClr val="C00000"/>
                </a:solidFill>
              </a:rPr>
              <a:t>in 97% H</a:t>
            </a:r>
            <a:r>
              <a:rPr lang="en-US" altLang="en-US" sz="1400" baseline="-25000" dirty="0">
                <a:solidFill>
                  <a:srgbClr val="C00000"/>
                </a:solidFill>
              </a:rPr>
              <a:t>2</a:t>
            </a:r>
            <a:r>
              <a:rPr lang="en-US" altLang="en-US" sz="1400" dirty="0">
                <a:solidFill>
                  <a:srgbClr val="C00000"/>
                </a:solidFill>
              </a:rPr>
              <a:t>SO</a:t>
            </a:r>
            <a:r>
              <a:rPr lang="en-US" altLang="en-US" sz="1400" baseline="-25000" dirty="0">
                <a:solidFill>
                  <a:srgbClr val="C00000"/>
                </a:solidFill>
              </a:rPr>
              <a:t>4</a:t>
            </a:r>
            <a:r>
              <a:rPr lang="en-US" altLang="en-US" sz="1400" dirty="0">
                <a:solidFill>
                  <a:srgbClr val="C00000"/>
                </a:solidFill>
              </a:rPr>
              <a:t>…so what’s </a:t>
            </a:r>
            <a:r>
              <a:rPr lang="en-US" altLang="en-US" sz="1400" u="sng" dirty="0">
                <a:solidFill>
                  <a:srgbClr val="C00000"/>
                </a:solidFill>
              </a:rPr>
              <a:t>your</a:t>
            </a:r>
            <a:r>
              <a:rPr lang="en-US" altLang="en-US" sz="1400" dirty="0">
                <a:solidFill>
                  <a:srgbClr val="C00000"/>
                </a:solidFill>
              </a:rPr>
              <a:t> toughest solvent? </a:t>
            </a:r>
            <a:endParaRPr lang="en-US" altLang="en-US" sz="1400" baseline="-25000" dirty="0">
              <a:solidFill>
                <a:srgbClr val="C00000"/>
              </a:solidFill>
            </a:endParaRPr>
          </a:p>
        </p:txBody>
      </p:sp>
      <p:sp>
        <p:nvSpPr>
          <p:cNvPr id="2" name="Footer Placeholder 1">
            <a:extLst>
              <a:ext uri="{FF2B5EF4-FFF2-40B4-BE49-F238E27FC236}">
                <a16:creationId xmlns:a16="http://schemas.microsoft.com/office/drawing/2014/main" id="{42F38215-FEF9-45DF-930C-FD67DC4B8206}"/>
              </a:ext>
            </a:extLst>
          </p:cNvPr>
          <p:cNvSpPr>
            <a:spLocks noGrp="1"/>
          </p:cNvSpPr>
          <p:nvPr>
            <p:ph type="ftr" sz="quarter" idx="11"/>
          </p:nvPr>
        </p:nvSpPr>
        <p:spPr/>
        <p:txBody>
          <a:bodyPr/>
          <a:lstStyle/>
          <a:p>
            <a:r>
              <a:rPr lang="en-US"/>
              <a:t>Copyright APTEC 2021</a:t>
            </a:r>
          </a:p>
        </p:txBody>
      </p:sp>
    </p:spTree>
    <p:extLst>
      <p:ext uri="{BB962C8B-B14F-4D97-AF65-F5344CB8AC3E}">
        <p14:creationId xmlns:p14="http://schemas.microsoft.com/office/powerpoint/2010/main" val="186403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1981200" y="76201"/>
            <a:ext cx="8229600" cy="792163"/>
          </a:xfrm>
        </p:spPr>
        <p:txBody>
          <a:bodyPr/>
          <a:lstStyle/>
          <a:p>
            <a:r>
              <a:rPr lang="en-US" altLang="en-US" sz="3200"/>
              <a:t>Zimm plots of the rich, famous and obscure. </a:t>
            </a:r>
          </a:p>
        </p:txBody>
      </p:sp>
      <p:sp>
        <p:nvSpPr>
          <p:cNvPr id="993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Berlin Sans FB" panose="020E0602020502020306" pitchFamily="34" charset="0"/>
              </a:defRPr>
            </a:lvl1pPr>
            <a:lvl2pPr marL="742950" indent="-285750">
              <a:spcBef>
                <a:spcPct val="20000"/>
              </a:spcBef>
              <a:buChar char="–"/>
              <a:defRPr sz="2800">
                <a:solidFill>
                  <a:schemeClr val="tx1"/>
                </a:solidFill>
                <a:latin typeface="Berlin Sans FB" panose="020E0602020502020306" pitchFamily="34" charset="0"/>
              </a:defRPr>
            </a:lvl2pPr>
            <a:lvl3pPr marL="1143000" indent="-228600">
              <a:spcBef>
                <a:spcPct val="20000"/>
              </a:spcBef>
              <a:buChar char="•"/>
              <a:defRPr sz="2400">
                <a:solidFill>
                  <a:schemeClr val="tx1"/>
                </a:solidFill>
                <a:latin typeface="Berlin Sans FB" panose="020E0602020502020306" pitchFamily="34" charset="0"/>
              </a:defRPr>
            </a:lvl3pPr>
            <a:lvl4pPr marL="1600200" indent="-228600">
              <a:spcBef>
                <a:spcPct val="20000"/>
              </a:spcBef>
              <a:buChar char="–"/>
              <a:defRPr sz="2000">
                <a:solidFill>
                  <a:schemeClr val="tx1"/>
                </a:solidFill>
                <a:latin typeface="Berlin Sans FB" panose="020E0602020502020306" pitchFamily="34" charset="0"/>
              </a:defRPr>
            </a:lvl4pPr>
            <a:lvl5pPr marL="2057400" indent="-228600">
              <a:spcBef>
                <a:spcPct val="20000"/>
              </a:spcBef>
              <a:buChar char="»"/>
              <a:defRPr sz="2000">
                <a:solidFill>
                  <a:schemeClr val="tx1"/>
                </a:solidFill>
                <a:latin typeface="Berlin Sans FB" panose="020E0602020502020306" pitchFamily="34" charset="0"/>
              </a:defRPr>
            </a:lvl5pPr>
            <a:lvl6pPr marL="2514600" indent="-228600" eaLnBrk="0" fontAlgn="base" hangingPunct="0">
              <a:spcBef>
                <a:spcPct val="20000"/>
              </a:spcBef>
              <a:spcAft>
                <a:spcPct val="0"/>
              </a:spcAft>
              <a:buChar char="»"/>
              <a:defRPr sz="2000">
                <a:solidFill>
                  <a:schemeClr val="tx1"/>
                </a:solidFill>
                <a:latin typeface="Berlin Sans FB" panose="020E0602020502020306" pitchFamily="34" charset="0"/>
              </a:defRPr>
            </a:lvl6pPr>
            <a:lvl7pPr marL="2971800" indent="-228600" eaLnBrk="0" fontAlgn="base" hangingPunct="0">
              <a:spcBef>
                <a:spcPct val="20000"/>
              </a:spcBef>
              <a:spcAft>
                <a:spcPct val="0"/>
              </a:spcAft>
              <a:buChar char="»"/>
              <a:defRPr sz="2000">
                <a:solidFill>
                  <a:schemeClr val="tx1"/>
                </a:solidFill>
                <a:latin typeface="Berlin Sans FB" panose="020E0602020502020306" pitchFamily="34" charset="0"/>
              </a:defRPr>
            </a:lvl7pPr>
            <a:lvl8pPr marL="3429000" indent="-228600" eaLnBrk="0" fontAlgn="base" hangingPunct="0">
              <a:spcBef>
                <a:spcPct val="20000"/>
              </a:spcBef>
              <a:spcAft>
                <a:spcPct val="0"/>
              </a:spcAft>
              <a:buChar char="»"/>
              <a:defRPr sz="2000">
                <a:solidFill>
                  <a:schemeClr val="tx1"/>
                </a:solidFill>
                <a:latin typeface="Berlin Sans FB" panose="020E0602020502020306" pitchFamily="34" charset="0"/>
              </a:defRPr>
            </a:lvl8pPr>
            <a:lvl9pPr marL="3886200" indent="-228600" eaLnBrk="0" fontAlgn="base" hangingPunct="0">
              <a:spcBef>
                <a:spcPct val="20000"/>
              </a:spcBef>
              <a:spcAft>
                <a:spcPct val="0"/>
              </a:spcAft>
              <a:buChar char="»"/>
              <a:defRPr sz="2000">
                <a:solidFill>
                  <a:schemeClr val="tx1"/>
                </a:solidFill>
                <a:latin typeface="Berlin Sans FB" panose="020E0602020502020306" pitchFamily="34" charset="0"/>
              </a:defRPr>
            </a:lvl9pPr>
          </a:lstStyle>
          <a:p>
            <a:pPr fontAlgn="base">
              <a:spcBef>
                <a:spcPct val="0"/>
              </a:spcBef>
              <a:spcAft>
                <a:spcPct val="0"/>
              </a:spcAft>
              <a:buNone/>
            </a:pPr>
            <a:fld id="{854068AF-D963-49D7-BB84-83EA0E9F3E64}" type="slidenum">
              <a:rPr lang="en-US" altLang="en-US" sz="1400">
                <a:solidFill>
                  <a:srgbClr val="000000"/>
                </a:solidFill>
              </a:rPr>
              <a:pPr fontAlgn="base">
                <a:spcBef>
                  <a:spcPct val="0"/>
                </a:spcBef>
                <a:spcAft>
                  <a:spcPct val="0"/>
                </a:spcAft>
                <a:buNone/>
              </a:pPr>
              <a:t>7</a:t>
            </a:fld>
            <a:endParaRPr lang="en-US" altLang="en-US" sz="1400">
              <a:solidFill>
                <a:srgbClr val="000000"/>
              </a:solidFill>
            </a:endParaRPr>
          </a:p>
        </p:txBody>
      </p:sp>
      <p:pic>
        <p:nvPicPr>
          <p:cNvPr id="99332" name="Picture 2"/>
          <p:cNvPicPr>
            <a:picLocks noChangeAspect="1" noChangeArrowheads="1"/>
          </p:cNvPicPr>
          <p:nvPr/>
        </p:nvPicPr>
        <p:blipFill>
          <a:blip r:embed="rId3">
            <a:extLst>
              <a:ext uri="{28A0092B-C50C-407E-A947-70E740481C1C}">
                <a14:useLocalDpi xmlns:a14="http://schemas.microsoft.com/office/drawing/2010/main" val="0"/>
              </a:ext>
            </a:extLst>
          </a:blip>
          <a:srcRect l="14545" t="25000" r="41107" b="27939"/>
          <a:stretch>
            <a:fillRect/>
          </a:stretch>
        </p:blipFill>
        <p:spPr bwMode="auto">
          <a:xfrm>
            <a:off x="7391401" y="685800"/>
            <a:ext cx="28416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TextBox 6"/>
          <p:cNvSpPr txBox="1">
            <a:spLocks noChangeArrowheads="1"/>
          </p:cNvSpPr>
          <p:nvPr/>
        </p:nvSpPr>
        <p:spPr bwMode="auto">
          <a:xfrm>
            <a:off x="7696200" y="3048000"/>
            <a:ext cx="2362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Berlin Sans FB" panose="020E0602020502020306" pitchFamily="34" charset="0"/>
              </a:defRPr>
            </a:lvl1pPr>
            <a:lvl2pPr marL="742950" indent="-285750">
              <a:spcBef>
                <a:spcPct val="20000"/>
              </a:spcBef>
              <a:buChar char="–"/>
              <a:defRPr sz="2800">
                <a:solidFill>
                  <a:schemeClr val="tx1"/>
                </a:solidFill>
                <a:latin typeface="Berlin Sans FB" panose="020E0602020502020306" pitchFamily="34" charset="0"/>
              </a:defRPr>
            </a:lvl2pPr>
            <a:lvl3pPr marL="1143000" indent="-228600">
              <a:spcBef>
                <a:spcPct val="20000"/>
              </a:spcBef>
              <a:buChar char="•"/>
              <a:defRPr sz="2400">
                <a:solidFill>
                  <a:schemeClr val="tx1"/>
                </a:solidFill>
                <a:latin typeface="Berlin Sans FB" panose="020E0602020502020306" pitchFamily="34" charset="0"/>
              </a:defRPr>
            </a:lvl3pPr>
            <a:lvl4pPr marL="1600200" indent="-228600">
              <a:spcBef>
                <a:spcPct val="20000"/>
              </a:spcBef>
              <a:buChar char="–"/>
              <a:defRPr sz="2000">
                <a:solidFill>
                  <a:schemeClr val="tx1"/>
                </a:solidFill>
                <a:latin typeface="Berlin Sans FB" panose="020E0602020502020306" pitchFamily="34" charset="0"/>
              </a:defRPr>
            </a:lvl4pPr>
            <a:lvl5pPr marL="2057400" indent="-228600">
              <a:spcBef>
                <a:spcPct val="20000"/>
              </a:spcBef>
              <a:buChar char="»"/>
              <a:defRPr sz="2000">
                <a:solidFill>
                  <a:schemeClr val="tx1"/>
                </a:solidFill>
                <a:latin typeface="Berlin Sans FB" panose="020E0602020502020306" pitchFamily="34" charset="0"/>
              </a:defRPr>
            </a:lvl5pPr>
            <a:lvl6pPr marL="2514600" indent="-228600" eaLnBrk="0" fontAlgn="base" hangingPunct="0">
              <a:spcBef>
                <a:spcPct val="20000"/>
              </a:spcBef>
              <a:spcAft>
                <a:spcPct val="0"/>
              </a:spcAft>
              <a:buChar char="»"/>
              <a:defRPr sz="2000">
                <a:solidFill>
                  <a:schemeClr val="tx1"/>
                </a:solidFill>
                <a:latin typeface="Berlin Sans FB" panose="020E0602020502020306" pitchFamily="34" charset="0"/>
              </a:defRPr>
            </a:lvl6pPr>
            <a:lvl7pPr marL="2971800" indent="-228600" eaLnBrk="0" fontAlgn="base" hangingPunct="0">
              <a:spcBef>
                <a:spcPct val="20000"/>
              </a:spcBef>
              <a:spcAft>
                <a:spcPct val="0"/>
              </a:spcAft>
              <a:buChar char="»"/>
              <a:defRPr sz="2000">
                <a:solidFill>
                  <a:schemeClr val="tx1"/>
                </a:solidFill>
                <a:latin typeface="Berlin Sans FB" panose="020E0602020502020306" pitchFamily="34" charset="0"/>
              </a:defRPr>
            </a:lvl7pPr>
            <a:lvl8pPr marL="3429000" indent="-228600" eaLnBrk="0" fontAlgn="base" hangingPunct="0">
              <a:spcBef>
                <a:spcPct val="20000"/>
              </a:spcBef>
              <a:spcAft>
                <a:spcPct val="0"/>
              </a:spcAft>
              <a:buChar char="»"/>
              <a:defRPr sz="2000">
                <a:solidFill>
                  <a:schemeClr val="tx1"/>
                </a:solidFill>
                <a:latin typeface="Berlin Sans FB" panose="020E0602020502020306" pitchFamily="34" charset="0"/>
              </a:defRPr>
            </a:lvl8pPr>
            <a:lvl9pPr marL="3886200" indent="-228600" eaLnBrk="0" fontAlgn="base" hangingPunct="0">
              <a:spcBef>
                <a:spcPct val="20000"/>
              </a:spcBef>
              <a:spcAft>
                <a:spcPct val="0"/>
              </a:spcAft>
              <a:buChar char="»"/>
              <a:defRPr sz="2000">
                <a:solidFill>
                  <a:schemeClr val="tx1"/>
                </a:solidFill>
                <a:latin typeface="Berlin Sans FB" panose="020E0602020502020306" pitchFamily="34" charset="0"/>
              </a:defRPr>
            </a:lvl9pPr>
          </a:lstStyle>
          <a:p>
            <a:pPr eaLnBrk="0" fontAlgn="base" hangingPunct="0">
              <a:spcBef>
                <a:spcPct val="0"/>
              </a:spcBef>
              <a:spcAft>
                <a:spcPct val="0"/>
              </a:spcAft>
              <a:buNone/>
            </a:pPr>
            <a:r>
              <a:rPr lang="en-US" altLang="en-US" sz="2000">
                <a:solidFill>
                  <a:srgbClr val="000000"/>
                </a:solidFill>
                <a:sym typeface="Wingdings" panose="05000000000000000000" pitchFamily="2" charset="2"/>
              </a:rPr>
              <a:t>↑</a:t>
            </a:r>
            <a:r>
              <a:rPr lang="en-US" altLang="en-US" sz="2000">
                <a:solidFill>
                  <a:srgbClr val="000000"/>
                </a:solidFill>
              </a:rPr>
              <a:t>Random web search: what does it tell us? </a:t>
            </a:r>
          </a:p>
        </p:txBody>
      </p:sp>
      <p:pic>
        <p:nvPicPr>
          <p:cNvPr id="99334" name="Picture 2"/>
          <p:cNvPicPr>
            <a:picLocks noChangeAspect="1" noChangeArrowheads="1"/>
          </p:cNvPicPr>
          <p:nvPr/>
        </p:nvPicPr>
        <p:blipFill>
          <a:blip r:embed="rId4">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a:stretch>
            <a:fillRect/>
          </a:stretch>
        </p:blipFill>
        <p:spPr bwMode="auto">
          <a:xfrm>
            <a:off x="1905000" y="838201"/>
            <a:ext cx="31242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335" name="Group 11"/>
          <p:cNvGrpSpPr>
            <a:grpSpLocks/>
          </p:cNvGrpSpPr>
          <p:nvPr/>
        </p:nvGrpSpPr>
        <p:grpSpPr bwMode="auto">
          <a:xfrm>
            <a:off x="2800350" y="4038600"/>
            <a:ext cx="7562850" cy="2362200"/>
            <a:chOff x="609600" y="4343400"/>
            <a:chExt cx="7562850" cy="2362200"/>
          </a:xfrm>
        </p:grpSpPr>
        <p:pic>
          <p:nvPicPr>
            <p:cNvPr id="99337" name="Picture 1"/>
            <p:cNvPicPr>
              <a:picLocks noChangeAspect="1" noChangeArrowheads="1"/>
            </p:cNvPicPr>
            <p:nvPr/>
          </p:nvPicPr>
          <p:blipFill>
            <a:blip r:embed="rId5">
              <a:extLst>
                <a:ext uri="{28A0092B-C50C-407E-A947-70E740481C1C}">
                  <a14:useLocalDpi xmlns:a14="http://schemas.microsoft.com/office/drawing/2010/main" val="0"/>
                </a:ext>
              </a:extLst>
            </a:blip>
            <a:srcRect t="12675"/>
            <a:stretch>
              <a:fillRect/>
            </a:stretch>
          </p:blipFill>
          <p:spPr bwMode="auto">
            <a:xfrm>
              <a:off x="4572000" y="4343400"/>
              <a:ext cx="36004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410200"/>
              <a:ext cx="4343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9" name="Picture 1"/>
            <p:cNvPicPr>
              <a:picLocks noChangeAspect="1" noChangeArrowheads="1"/>
            </p:cNvPicPr>
            <p:nvPr/>
          </p:nvPicPr>
          <p:blipFill>
            <a:blip r:embed="rId5">
              <a:extLst>
                <a:ext uri="{28A0092B-C50C-407E-A947-70E740481C1C}">
                  <a14:useLocalDpi xmlns:a14="http://schemas.microsoft.com/office/drawing/2010/main" val="0"/>
                </a:ext>
              </a:extLst>
            </a:blip>
            <a:srcRect b="88976"/>
            <a:stretch>
              <a:fillRect/>
            </a:stretch>
          </p:blipFill>
          <p:spPr bwMode="auto">
            <a:xfrm>
              <a:off x="609600" y="6172200"/>
              <a:ext cx="3600450" cy="29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336" name="TextBox 12"/>
          <p:cNvSpPr txBox="1">
            <a:spLocks noChangeArrowheads="1"/>
          </p:cNvSpPr>
          <p:nvPr/>
        </p:nvSpPr>
        <p:spPr bwMode="auto">
          <a:xfrm>
            <a:off x="5029200" y="1524000"/>
            <a:ext cx="2362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Berlin Sans FB" panose="020E0602020502020306" pitchFamily="34" charset="0"/>
              </a:defRPr>
            </a:lvl1pPr>
            <a:lvl2pPr marL="742950" indent="-285750">
              <a:spcBef>
                <a:spcPct val="20000"/>
              </a:spcBef>
              <a:buChar char="–"/>
              <a:defRPr sz="2800">
                <a:solidFill>
                  <a:schemeClr val="tx1"/>
                </a:solidFill>
                <a:latin typeface="Berlin Sans FB" panose="020E0602020502020306" pitchFamily="34" charset="0"/>
              </a:defRPr>
            </a:lvl2pPr>
            <a:lvl3pPr marL="1143000" indent="-228600">
              <a:spcBef>
                <a:spcPct val="20000"/>
              </a:spcBef>
              <a:buChar char="•"/>
              <a:defRPr sz="2400">
                <a:solidFill>
                  <a:schemeClr val="tx1"/>
                </a:solidFill>
                <a:latin typeface="Berlin Sans FB" panose="020E0602020502020306" pitchFamily="34" charset="0"/>
              </a:defRPr>
            </a:lvl3pPr>
            <a:lvl4pPr marL="1600200" indent="-228600">
              <a:spcBef>
                <a:spcPct val="20000"/>
              </a:spcBef>
              <a:buChar char="–"/>
              <a:defRPr sz="2000">
                <a:solidFill>
                  <a:schemeClr val="tx1"/>
                </a:solidFill>
                <a:latin typeface="Berlin Sans FB" panose="020E0602020502020306" pitchFamily="34" charset="0"/>
              </a:defRPr>
            </a:lvl4pPr>
            <a:lvl5pPr marL="2057400" indent="-228600">
              <a:spcBef>
                <a:spcPct val="20000"/>
              </a:spcBef>
              <a:buChar char="»"/>
              <a:defRPr sz="2000">
                <a:solidFill>
                  <a:schemeClr val="tx1"/>
                </a:solidFill>
                <a:latin typeface="Berlin Sans FB" panose="020E0602020502020306" pitchFamily="34" charset="0"/>
              </a:defRPr>
            </a:lvl5pPr>
            <a:lvl6pPr marL="2514600" indent="-228600" eaLnBrk="0" fontAlgn="base" hangingPunct="0">
              <a:spcBef>
                <a:spcPct val="20000"/>
              </a:spcBef>
              <a:spcAft>
                <a:spcPct val="0"/>
              </a:spcAft>
              <a:buChar char="»"/>
              <a:defRPr sz="2000">
                <a:solidFill>
                  <a:schemeClr val="tx1"/>
                </a:solidFill>
                <a:latin typeface="Berlin Sans FB" panose="020E0602020502020306" pitchFamily="34" charset="0"/>
              </a:defRPr>
            </a:lvl6pPr>
            <a:lvl7pPr marL="2971800" indent="-228600" eaLnBrk="0" fontAlgn="base" hangingPunct="0">
              <a:spcBef>
                <a:spcPct val="20000"/>
              </a:spcBef>
              <a:spcAft>
                <a:spcPct val="0"/>
              </a:spcAft>
              <a:buChar char="»"/>
              <a:defRPr sz="2000">
                <a:solidFill>
                  <a:schemeClr val="tx1"/>
                </a:solidFill>
                <a:latin typeface="Berlin Sans FB" panose="020E0602020502020306" pitchFamily="34" charset="0"/>
              </a:defRPr>
            </a:lvl7pPr>
            <a:lvl8pPr marL="3429000" indent="-228600" eaLnBrk="0" fontAlgn="base" hangingPunct="0">
              <a:spcBef>
                <a:spcPct val="20000"/>
              </a:spcBef>
              <a:spcAft>
                <a:spcPct val="0"/>
              </a:spcAft>
              <a:buChar char="»"/>
              <a:defRPr sz="2000">
                <a:solidFill>
                  <a:schemeClr val="tx1"/>
                </a:solidFill>
                <a:latin typeface="Berlin Sans FB" panose="020E0602020502020306" pitchFamily="34" charset="0"/>
              </a:defRPr>
            </a:lvl8pPr>
            <a:lvl9pPr marL="3886200" indent="-228600" eaLnBrk="0" fontAlgn="base" hangingPunct="0">
              <a:spcBef>
                <a:spcPct val="20000"/>
              </a:spcBef>
              <a:spcAft>
                <a:spcPct val="0"/>
              </a:spcAft>
              <a:buChar char="»"/>
              <a:defRPr sz="2000">
                <a:solidFill>
                  <a:schemeClr val="tx1"/>
                </a:solidFill>
                <a:latin typeface="Berlin Sans FB" panose="020E0602020502020306" pitchFamily="34" charset="0"/>
              </a:defRPr>
            </a:lvl9pPr>
          </a:lstStyle>
          <a:p>
            <a:pPr eaLnBrk="0" fontAlgn="base" hangingPunct="0">
              <a:spcBef>
                <a:spcPct val="0"/>
              </a:spcBef>
              <a:spcAft>
                <a:spcPct val="0"/>
              </a:spcAft>
              <a:buNone/>
            </a:pPr>
            <a:r>
              <a:rPr lang="en-US" altLang="en-US" sz="2000">
                <a:solidFill>
                  <a:srgbClr val="000000"/>
                </a:solidFill>
                <a:sym typeface="Wingdings" panose="05000000000000000000" pitchFamily="2" charset="2"/>
              </a:rPr>
              <a:t> Doty, Bradbury &amp; Holtzer, JACS, 1956. Does your Zimm plot look this good? </a:t>
            </a:r>
            <a:endParaRPr lang="en-US" altLang="en-US" sz="2000">
              <a:solidFill>
                <a:srgbClr val="000000"/>
              </a:solidFill>
            </a:endParaRPr>
          </a:p>
        </p:txBody>
      </p:sp>
      <p:sp>
        <p:nvSpPr>
          <p:cNvPr id="2" name="Footer Placeholder 1">
            <a:extLst>
              <a:ext uri="{FF2B5EF4-FFF2-40B4-BE49-F238E27FC236}">
                <a16:creationId xmlns:a16="http://schemas.microsoft.com/office/drawing/2014/main" id="{95041C8D-D6C4-43FE-B0D2-7EEBF81B3DE4}"/>
              </a:ext>
            </a:extLst>
          </p:cNvPr>
          <p:cNvSpPr>
            <a:spLocks noGrp="1"/>
          </p:cNvSpPr>
          <p:nvPr>
            <p:ph type="ftr" sz="quarter" idx="11"/>
          </p:nvPr>
        </p:nvSpPr>
        <p:spPr/>
        <p:txBody>
          <a:bodyPr/>
          <a:lstStyle/>
          <a:p>
            <a:r>
              <a:rPr lang="en-US"/>
              <a:t>Copyright APTEC 2021</a:t>
            </a:r>
          </a:p>
        </p:txBody>
      </p:sp>
    </p:spTree>
    <p:extLst>
      <p:ext uri="{BB962C8B-B14F-4D97-AF65-F5344CB8AC3E}">
        <p14:creationId xmlns:p14="http://schemas.microsoft.com/office/powerpoint/2010/main" val="71789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03AB-05B6-48FC-BF7A-851EA93CEF64}"/>
              </a:ext>
            </a:extLst>
          </p:cNvPr>
          <p:cNvSpPr>
            <a:spLocks noGrp="1"/>
          </p:cNvSpPr>
          <p:nvPr>
            <p:ph type="title"/>
          </p:nvPr>
        </p:nvSpPr>
        <p:spPr>
          <a:xfrm>
            <a:off x="285135" y="120493"/>
            <a:ext cx="11353800" cy="1207437"/>
          </a:xfrm>
        </p:spPr>
        <p:txBody>
          <a:bodyPr>
            <a:normAutofit fontScale="90000"/>
          </a:bodyPr>
          <a:lstStyle/>
          <a:p>
            <a:r>
              <a:rPr lang="en-US" sz="2400" dirty="0"/>
              <a:t>We could measure </a:t>
            </a:r>
            <a:r>
              <a:rPr lang="en-US" sz="2400" i="1" dirty="0"/>
              <a:t>n</a:t>
            </a:r>
            <a:r>
              <a:rPr lang="en-US" sz="2400" dirty="0"/>
              <a:t> vs </a:t>
            </a:r>
            <a:r>
              <a:rPr lang="en-US" sz="2400" i="1" dirty="0"/>
              <a:t>c</a:t>
            </a:r>
            <a:r>
              <a:rPr lang="en-US" sz="2400" dirty="0"/>
              <a:t> directly, but it’s better to measure </a:t>
            </a:r>
            <a:r>
              <a:rPr lang="en-US" sz="2400" i="1" dirty="0" err="1"/>
              <a:t>n</a:t>
            </a:r>
            <a:r>
              <a:rPr lang="en-US" sz="2400" baseline="-25000" dirty="0" err="1"/>
              <a:t>solution</a:t>
            </a:r>
            <a:r>
              <a:rPr lang="en-US" sz="2400" dirty="0"/>
              <a:t> – </a:t>
            </a:r>
            <a:r>
              <a:rPr lang="en-US" sz="2400" i="1" dirty="0" err="1"/>
              <a:t>n</a:t>
            </a:r>
            <a:r>
              <a:rPr lang="en-US" sz="2400" baseline="-25000" dirty="0" err="1"/>
              <a:t>solvent</a:t>
            </a:r>
            <a:r>
              <a:rPr lang="en-US" sz="2400" dirty="0"/>
              <a:t> to avoid temperature drift (so how does </a:t>
            </a:r>
            <a:r>
              <a:rPr lang="en-US" sz="2400" i="1" dirty="0"/>
              <a:t>that </a:t>
            </a:r>
            <a:r>
              <a:rPr lang="en-US" sz="2400" dirty="0"/>
              <a:t>work?). Even so, usually the differential refractometer will have good temperature control. In our teaching lab, we sometimes skip good temperature control. </a:t>
            </a:r>
          </a:p>
        </p:txBody>
      </p:sp>
      <p:pic>
        <p:nvPicPr>
          <p:cNvPr id="3" name="Picture 2">
            <a:extLst>
              <a:ext uri="{FF2B5EF4-FFF2-40B4-BE49-F238E27FC236}">
                <a16:creationId xmlns:a16="http://schemas.microsoft.com/office/drawing/2014/main" id="{B3A1E9C7-08D1-4F87-8A33-6FF03CDFF19C}"/>
              </a:ext>
            </a:extLst>
          </p:cNvPr>
          <p:cNvPicPr>
            <a:picLocks noChangeAspect="1"/>
          </p:cNvPicPr>
          <p:nvPr/>
        </p:nvPicPr>
        <p:blipFill>
          <a:blip r:embed="rId2"/>
          <a:stretch>
            <a:fillRect/>
          </a:stretch>
        </p:blipFill>
        <p:spPr>
          <a:xfrm>
            <a:off x="109860" y="1567969"/>
            <a:ext cx="5792156" cy="4828219"/>
          </a:xfrm>
          <a:prstGeom prst="rect">
            <a:avLst/>
          </a:prstGeom>
        </p:spPr>
      </p:pic>
      <p:sp>
        <p:nvSpPr>
          <p:cNvPr id="4" name="Rectangle 3">
            <a:extLst>
              <a:ext uri="{FF2B5EF4-FFF2-40B4-BE49-F238E27FC236}">
                <a16:creationId xmlns:a16="http://schemas.microsoft.com/office/drawing/2014/main" id="{A9BC3AF6-61B6-492F-A513-22AE1D27584A}"/>
              </a:ext>
            </a:extLst>
          </p:cNvPr>
          <p:cNvSpPr/>
          <p:nvPr/>
        </p:nvSpPr>
        <p:spPr>
          <a:xfrm>
            <a:off x="62067" y="6596390"/>
            <a:ext cx="6096000" cy="261610"/>
          </a:xfrm>
          <a:prstGeom prst="rect">
            <a:avLst/>
          </a:prstGeom>
        </p:spPr>
        <p:txBody>
          <a:bodyPr>
            <a:spAutoFit/>
          </a:bodyPr>
          <a:lstStyle/>
          <a:p>
            <a:r>
              <a:rPr lang="en-US" sz="1100" dirty="0"/>
              <a:t>http://slideplayer.com/slide/4502695/14/images/32/Differential+Refractive+Index+Detector.jpg</a:t>
            </a:r>
          </a:p>
        </p:txBody>
      </p:sp>
      <p:sp>
        <p:nvSpPr>
          <p:cNvPr id="5" name="TextBox 4">
            <a:extLst>
              <a:ext uri="{FF2B5EF4-FFF2-40B4-BE49-F238E27FC236}">
                <a16:creationId xmlns:a16="http://schemas.microsoft.com/office/drawing/2014/main" id="{E105010C-CC16-42C7-AC9B-922221F44DD9}"/>
              </a:ext>
            </a:extLst>
          </p:cNvPr>
          <p:cNvSpPr txBox="1"/>
          <p:nvPr/>
        </p:nvSpPr>
        <p:spPr>
          <a:xfrm>
            <a:off x="7344696" y="1327930"/>
            <a:ext cx="4422059" cy="3785652"/>
          </a:xfrm>
          <a:prstGeom prst="rect">
            <a:avLst/>
          </a:prstGeom>
          <a:noFill/>
        </p:spPr>
        <p:txBody>
          <a:bodyPr wrap="square" rtlCol="0">
            <a:spAutoFit/>
          </a:bodyPr>
          <a:lstStyle/>
          <a:p>
            <a:r>
              <a:rPr lang="en-US" sz="1600" dirty="0"/>
              <a:t>Because the solution is dilute, the temperature dependence of its refractive index is almost the same as that of the solvent. So, compare one against the other and eliminate temperature drift as a practical concern.</a:t>
            </a:r>
          </a:p>
          <a:p>
            <a:endParaRPr lang="en-US" sz="1600" dirty="0"/>
          </a:p>
          <a:p>
            <a:r>
              <a:rPr lang="en-US" sz="1600" dirty="0"/>
              <a:t>In this split cell arrangement, the tiny differences between refractive index of the solution and that of the solvent appear as deflections of light, due to Snell’s law. </a:t>
            </a:r>
          </a:p>
          <a:p>
            <a:endParaRPr lang="en-US" sz="1600" dirty="0"/>
          </a:p>
          <a:p>
            <a:r>
              <a:rPr lang="en-US" sz="1600" dirty="0"/>
              <a:t>The deflections are not really as drawn here, but they are linear in concentration.  An electronic position-sensitive detector or optical scale with microscope is used to detect them. </a:t>
            </a:r>
          </a:p>
        </p:txBody>
      </p:sp>
      <p:pic>
        <p:nvPicPr>
          <p:cNvPr id="6" name="Picture 5">
            <a:extLst>
              <a:ext uri="{FF2B5EF4-FFF2-40B4-BE49-F238E27FC236}">
                <a16:creationId xmlns:a16="http://schemas.microsoft.com/office/drawing/2014/main" id="{829408FD-FE8E-49B9-9457-5765C0BB772A}"/>
              </a:ext>
            </a:extLst>
          </p:cNvPr>
          <p:cNvPicPr>
            <a:picLocks noChangeAspect="1"/>
          </p:cNvPicPr>
          <p:nvPr/>
        </p:nvPicPr>
        <p:blipFill>
          <a:blip r:embed="rId3"/>
          <a:stretch>
            <a:fillRect/>
          </a:stretch>
        </p:blipFill>
        <p:spPr>
          <a:xfrm>
            <a:off x="9684856" y="5024684"/>
            <a:ext cx="2135764" cy="1602656"/>
          </a:xfrm>
          <a:prstGeom prst="rect">
            <a:avLst/>
          </a:prstGeom>
        </p:spPr>
      </p:pic>
      <p:sp>
        <p:nvSpPr>
          <p:cNvPr id="7" name="TextBox 6">
            <a:extLst>
              <a:ext uri="{FF2B5EF4-FFF2-40B4-BE49-F238E27FC236}">
                <a16:creationId xmlns:a16="http://schemas.microsoft.com/office/drawing/2014/main" id="{BEE1BA94-8ECA-49EB-BE08-96901438DBB2}"/>
              </a:ext>
            </a:extLst>
          </p:cNvPr>
          <p:cNvSpPr txBox="1"/>
          <p:nvPr/>
        </p:nvSpPr>
        <p:spPr>
          <a:xfrm>
            <a:off x="6158066" y="5314745"/>
            <a:ext cx="3526789" cy="923330"/>
          </a:xfrm>
          <a:prstGeom prst="rect">
            <a:avLst/>
          </a:prstGeom>
          <a:noFill/>
        </p:spPr>
        <p:txBody>
          <a:bodyPr wrap="square" rtlCol="0">
            <a:spAutoFit/>
          </a:bodyPr>
          <a:lstStyle/>
          <a:p>
            <a:pPr algn="r"/>
            <a:r>
              <a:rPr lang="en-US" dirty="0">
                <a:solidFill>
                  <a:srgbClr val="FF0000"/>
                </a:solidFill>
              </a:rPr>
              <a:t>A real split cell, loaded in our marvelous old C.N. Wood instrument.</a:t>
            </a:r>
            <a:r>
              <a:rPr lang="en-US" dirty="0">
                <a:solidFill>
                  <a:srgbClr val="FF0000"/>
                </a:solidFill>
                <a:sym typeface="Wingdings" panose="05000000000000000000" pitchFamily="2" charset="2"/>
              </a:rPr>
              <a:t></a:t>
            </a:r>
            <a:endParaRPr lang="en-US" dirty="0">
              <a:solidFill>
                <a:srgbClr val="FF0000"/>
              </a:solidFill>
            </a:endParaRPr>
          </a:p>
        </p:txBody>
      </p:sp>
      <p:sp>
        <p:nvSpPr>
          <p:cNvPr id="8" name="Footer Placeholder 7">
            <a:extLst>
              <a:ext uri="{FF2B5EF4-FFF2-40B4-BE49-F238E27FC236}">
                <a16:creationId xmlns:a16="http://schemas.microsoft.com/office/drawing/2014/main" id="{090030EE-97DF-4A8E-BA0D-47B4C5A4D58F}"/>
              </a:ext>
            </a:extLst>
          </p:cNvPr>
          <p:cNvSpPr>
            <a:spLocks noGrp="1"/>
          </p:cNvSpPr>
          <p:nvPr>
            <p:ph type="ftr" sz="quarter" idx="11"/>
          </p:nvPr>
        </p:nvSpPr>
        <p:spPr/>
        <p:txBody>
          <a:bodyPr/>
          <a:lstStyle/>
          <a:p>
            <a:r>
              <a:rPr lang="en-US"/>
              <a:t>Copyright APTEC 2021</a:t>
            </a:r>
          </a:p>
        </p:txBody>
      </p:sp>
      <p:sp>
        <p:nvSpPr>
          <p:cNvPr id="9" name="Slide Number Placeholder 8">
            <a:extLst>
              <a:ext uri="{FF2B5EF4-FFF2-40B4-BE49-F238E27FC236}">
                <a16:creationId xmlns:a16="http://schemas.microsoft.com/office/drawing/2014/main" id="{E0566B68-D10A-4B02-9CBB-0C1CDBB8D0E5}"/>
              </a:ext>
            </a:extLst>
          </p:cNvPr>
          <p:cNvSpPr>
            <a:spLocks noGrp="1"/>
          </p:cNvSpPr>
          <p:nvPr>
            <p:ph type="sldNum" sz="quarter" idx="12"/>
          </p:nvPr>
        </p:nvSpPr>
        <p:spPr/>
        <p:txBody>
          <a:bodyPr/>
          <a:lstStyle/>
          <a:p>
            <a:fld id="{D4EB3046-3000-498D-A5F5-5A046F9B2065}" type="slidenum">
              <a:rPr lang="en-US" smtClean="0"/>
              <a:t>8</a:t>
            </a:fld>
            <a:endParaRPr lang="en-US"/>
          </a:p>
        </p:txBody>
      </p:sp>
    </p:spTree>
    <p:extLst>
      <p:ext uri="{BB962C8B-B14F-4D97-AF65-F5344CB8AC3E}">
        <p14:creationId xmlns:p14="http://schemas.microsoft.com/office/powerpoint/2010/main" val="3348868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C7E24-38F4-41BE-A14B-435BFAD25A17}"/>
              </a:ext>
            </a:extLst>
          </p:cNvPr>
          <p:cNvSpPr>
            <a:spLocks noGrp="1"/>
          </p:cNvSpPr>
          <p:nvPr>
            <p:ph type="title"/>
          </p:nvPr>
        </p:nvSpPr>
        <p:spPr>
          <a:xfrm>
            <a:off x="897193" y="689590"/>
            <a:ext cx="10515600" cy="1404681"/>
          </a:xfrm>
        </p:spPr>
        <p:txBody>
          <a:bodyPr>
            <a:normAutofit fontScale="90000"/>
          </a:bodyPr>
          <a:lstStyle/>
          <a:p>
            <a:r>
              <a:rPr lang="en-US" dirty="0"/>
              <a:t>Our C.N. Wood </a:t>
            </a:r>
            <a:r>
              <a:rPr lang="en-US" i="1" dirty="0" err="1"/>
              <a:t>dn</a:t>
            </a:r>
            <a:r>
              <a:rPr lang="en-US" i="1" dirty="0"/>
              <a:t>/dc </a:t>
            </a:r>
            <a:r>
              <a:rPr lang="en-US" dirty="0"/>
              <a:t>instrument is a “shrunken” version of this beast, </a:t>
            </a:r>
            <a:r>
              <a:rPr lang="en-US" dirty="0">
                <a:hlinkClick r:id="rId2"/>
              </a:rPr>
              <a:t>the famous Brice-Phoenix differential refractometer</a:t>
            </a:r>
            <a:r>
              <a:rPr lang="en-US" dirty="0"/>
              <a:t>. </a:t>
            </a:r>
          </a:p>
        </p:txBody>
      </p:sp>
      <p:pic>
        <p:nvPicPr>
          <p:cNvPr id="4" name="Picture 3" descr="A picture containing sky, weapon&#10;&#10;Description generated with very high confidence">
            <a:extLst>
              <a:ext uri="{FF2B5EF4-FFF2-40B4-BE49-F238E27FC236}">
                <a16:creationId xmlns:a16="http://schemas.microsoft.com/office/drawing/2014/main" id="{0BCB2701-A396-47D2-920E-CDBB7E805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193" y="2231860"/>
            <a:ext cx="5109165" cy="3392805"/>
          </a:xfrm>
          <a:prstGeom prst="rect">
            <a:avLst/>
          </a:prstGeom>
        </p:spPr>
      </p:pic>
      <p:sp>
        <p:nvSpPr>
          <p:cNvPr id="6" name="Rectangle 5">
            <a:extLst>
              <a:ext uri="{FF2B5EF4-FFF2-40B4-BE49-F238E27FC236}">
                <a16:creationId xmlns:a16="http://schemas.microsoft.com/office/drawing/2014/main" id="{9A880B22-6BCA-4291-88E6-A9B62CB01A04}"/>
              </a:ext>
            </a:extLst>
          </p:cNvPr>
          <p:cNvSpPr/>
          <p:nvPr/>
        </p:nvSpPr>
        <p:spPr>
          <a:xfrm>
            <a:off x="6504037" y="2342473"/>
            <a:ext cx="4616245" cy="685059"/>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Brice, B. A. and M. </a:t>
            </a:r>
            <a:r>
              <a:rPr lang="en-US" dirty="0" err="1">
                <a:latin typeface="Calibri" panose="020F0502020204030204" pitchFamily="34" charset="0"/>
                <a:ea typeface="Calibri" panose="020F0502020204030204" pitchFamily="34" charset="0"/>
                <a:cs typeface="Times New Roman" panose="02020603050405020304" pitchFamily="18" charset="0"/>
              </a:rPr>
              <a:t>Halwer</a:t>
            </a:r>
            <a:r>
              <a:rPr lang="en-US" dirty="0">
                <a:latin typeface="Calibri" panose="020F0502020204030204" pitchFamily="34" charset="0"/>
                <a:ea typeface="Calibri" panose="020F0502020204030204" pitchFamily="34" charset="0"/>
                <a:cs typeface="Times New Roman" panose="02020603050405020304" pitchFamily="18" charset="0"/>
              </a:rPr>
              <a:t> (1951) A Differential Refractometer. J. Optical Soc. Am. 41, 1033-7. </a:t>
            </a:r>
          </a:p>
        </p:txBody>
      </p:sp>
      <p:sp>
        <p:nvSpPr>
          <p:cNvPr id="7" name="TextBox 6">
            <a:extLst>
              <a:ext uri="{FF2B5EF4-FFF2-40B4-BE49-F238E27FC236}">
                <a16:creationId xmlns:a16="http://schemas.microsoft.com/office/drawing/2014/main" id="{49DBB262-29AF-4844-89E9-7D3E28490749}"/>
              </a:ext>
            </a:extLst>
          </p:cNvPr>
          <p:cNvSpPr txBox="1"/>
          <p:nvPr/>
        </p:nvSpPr>
        <p:spPr>
          <a:xfrm>
            <a:off x="6416169" y="3517490"/>
            <a:ext cx="5424928" cy="1754326"/>
          </a:xfrm>
          <a:prstGeom prst="rect">
            <a:avLst/>
          </a:prstGeom>
          <a:noFill/>
        </p:spPr>
        <p:txBody>
          <a:bodyPr wrap="square" rtlCol="0">
            <a:spAutoFit/>
          </a:bodyPr>
          <a:lstStyle/>
          <a:p>
            <a:r>
              <a:rPr lang="en-US" dirty="0"/>
              <a:t>The BP (as it’s called in the </a:t>
            </a:r>
            <a:r>
              <a:rPr lang="en-US" dirty="0" err="1"/>
              <a:t>HowTo</a:t>
            </a:r>
            <a:r>
              <a:rPr lang="en-US" dirty="0"/>
              <a:t> guide document) and its baby sister, the CN Wood that we use, are amazingly precise instruments capable of detecting refractive index differences on the order of </a:t>
            </a:r>
            <a:r>
              <a:rPr lang="en-US" b="1" dirty="0">
                <a:solidFill>
                  <a:srgbClr val="FF0000"/>
                </a:solidFill>
              </a:rPr>
              <a:t>0.0001</a:t>
            </a:r>
            <a:r>
              <a:rPr lang="en-US" dirty="0"/>
              <a:t> or even less.  </a:t>
            </a:r>
          </a:p>
          <a:p>
            <a:endParaRPr lang="en-US" dirty="0"/>
          </a:p>
          <a:p>
            <a:r>
              <a:rPr lang="en-US" dirty="0"/>
              <a:t>All you have to do is calibrate them and use them. </a:t>
            </a:r>
          </a:p>
        </p:txBody>
      </p:sp>
      <p:pic>
        <p:nvPicPr>
          <p:cNvPr id="3074" name="Picture 2">
            <a:extLst>
              <a:ext uri="{FF2B5EF4-FFF2-40B4-BE49-F238E27FC236}">
                <a16:creationId xmlns:a16="http://schemas.microsoft.com/office/drawing/2014/main" id="{FADFD3E0-6D00-48C8-86D3-44EFD94A80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4806" y="-873200"/>
            <a:ext cx="3218131" cy="241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814BE7E3-0F59-4DAE-B5DD-895448781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4806" y="2034649"/>
            <a:ext cx="3218131" cy="241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FB3A1F76-303F-4403-97CB-851126B3D7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4806" y="4942498"/>
            <a:ext cx="3218131" cy="241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a:extLst>
              <a:ext uri="{FF2B5EF4-FFF2-40B4-BE49-F238E27FC236}">
                <a16:creationId xmlns:a16="http://schemas.microsoft.com/office/drawing/2014/main" id="{8D79D6DC-88C0-4BB6-B7A8-C334E2451192}"/>
              </a:ext>
            </a:extLst>
          </p:cNvPr>
          <p:cNvSpPr>
            <a:spLocks noGrp="1"/>
          </p:cNvSpPr>
          <p:nvPr>
            <p:ph type="ftr" sz="quarter" idx="11"/>
          </p:nvPr>
        </p:nvSpPr>
        <p:spPr/>
        <p:txBody>
          <a:bodyPr/>
          <a:lstStyle/>
          <a:p>
            <a:r>
              <a:rPr lang="en-US"/>
              <a:t>Copyright APTEC 2021</a:t>
            </a:r>
          </a:p>
        </p:txBody>
      </p:sp>
      <p:sp>
        <p:nvSpPr>
          <p:cNvPr id="10" name="Slide Number Placeholder 9">
            <a:extLst>
              <a:ext uri="{FF2B5EF4-FFF2-40B4-BE49-F238E27FC236}">
                <a16:creationId xmlns:a16="http://schemas.microsoft.com/office/drawing/2014/main" id="{4AAD2999-DCAB-426B-BA7C-BDC5D08873FC}"/>
              </a:ext>
            </a:extLst>
          </p:cNvPr>
          <p:cNvSpPr>
            <a:spLocks noGrp="1"/>
          </p:cNvSpPr>
          <p:nvPr>
            <p:ph type="sldNum" sz="quarter" idx="12"/>
          </p:nvPr>
        </p:nvSpPr>
        <p:spPr/>
        <p:txBody>
          <a:bodyPr/>
          <a:lstStyle/>
          <a:p>
            <a:fld id="{D4EB3046-3000-498D-A5F5-5A046F9B2065}" type="slidenum">
              <a:rPr lang="en-US" smtClean="0"/>
              <a:t>9</a:t>
            </a:fld>
            <a:endParaRPr lang="en-US"/>
          </a:p>
        </p:txBody>
      </p:sp>
    </p:spTree>
    <p:extLst>
      <p:ext uri="{BB962C8B-B14F-4D97-AF65-F5344CB8AC3E}">
        <p14:creationId xmlns:p14="http://schemas.microsoft.com/office/powerpoint/2010/main" val="768830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2801</Words>
  <Application>Microsoft Office PowerPoint</Application>
  <PresentationFormat>Widescreen</PresentationFormat>
  <Paragraphs>251</Paragraphs>
  <Slides>21</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2" baseType="lpstr">
      <vt:lpstr>Arial</vt:lpstr>
      <vt:lpstr>Berlin Sans FB</vt:lpstr>
      <vt:lpstr>Brush Script MT</vt:lpstr>
      <vt:lpstr>Calibri</vt:lpstr>
      <vt:lpstr>Calibri Light</vt:lpstr>
      <vt:lpstr>Script MT Bold</vt:lpstr>
      <vt:lpstr>Symbol</vt:lpstr>
      <vt:lpstr>Times New Roman</vt:lpstr>
      <vt:lpstr>Office Theme</vt:lpstr>
      <vt:lpstr>Equation</vt:lpstr>
      <vt:lpstr>MathType 7.0 Equation</vt:lpstr>
      <vt:lpstr>dn/dc   a gateway parameter</vt:lpstr>
      <vt:lpstr>Why dn/dc matters</vt:lpstr>
      <vt:lpstr>Learning objectives</vt:lpstr>
      <vt:lpstr>The famous Zimm plot that gives us absolute molecular weight and sometimes size and virial coefficients is based on thermodynamics. </vt:lpstr>
      <vt:lpstr>Using our Rayleigh factor and replacing the proportionality with optical parameters, we get Zimm’s famous equation: </vt:lpstr>
      <vt:lpstr>Even though no one follows Zimm’s exact procedure to analyze light scattering data anymore, the plot is more than a polymer science icon: it tells a lot about the sample! </vt:lpstr>
      <vt:lpstr>Zimm plots of the rich, famous and obscure. </vt:lpstr>
      <vt:lpstr>We could measure n vs c directly, but it’s better to measure nsolution – nsolvent to avoid temperature drift (so how does that work?). Even so, usually the differential refractometer will have good temperature control. In our teaching lab, we sometimes skip good temperature control. </vt:lpstr>
      <vt:lpstr>Our C.N. Wood dn/dc instrument is a “shrunken” version of this beast, the famous Brice-Phoenix differential refractometer. </vt:lpstr>
      <vt:lpstr>PowerPoint Presentation</vt:lpstr>
      <vt:lpstr>PowerPoint Presentation</vt:lpstr>
      <vt:lpstr>What happens if we rotate the cell by 180o?</vt:lpstr>
      <vt:lpstr>Two steps: calibrate and measure</vt:lpstr>
      <vt:lpstr>PowerPoint Presentation</vt:lpstr>
      <vt:lpstr>PowerPoint Presentation</vt:lpstr>
      <vt:lpstr>Measure The Weights Precisely!</vt:lpstr>
      <vt:lpstr>Weigh everything on a 4-place or better balance because volume is not very precise.</vt:lpstr>
      <vt:lpstr>Volumetric flasks or vials? </vt:lpstr>
      <vt:lpstr>Grading of the experiment</vt:lpstr>
      <vt:lpstr>Detailed plan of procedure*</vt:lpstr>
      <vt:lpstr>Detailed plan of procedure*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dn/dc   a gateway parameter</dc:title>
  <dc:creator>Russo, Paul S</dc:creator>
  <cp:lastModifiedBy>Paul</cp:lastModifiedBy>
  <cp:revision>47</cp:revision>
  <dcterms:created xsi:type="dcterms:W3CDTF">2018-01-14T05:30:46Z</dcterms:created>
  <dcterms:modified xsi:type="dcterms:W3CDTF">2021-02-12T02:06:51Z</dcterms:modified>
</cp:coreProperties>
</file>