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0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4FFE5-88AC-4BD5-9503-58FDCBE7EF5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4787-7E9E-48A7-ABB1-CBAAF666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20E1A-E610-41F3-B44A-DC1DB7723C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8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1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5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6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4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33E1-4949-4080-95ED-D0CC7522884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DBBB-A826-442F-8CAB-25A612848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58" y="50744"/>
            <a:ext cx="9144000" cy="59447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Problem: Analyze </a:t>
            </a:r>
            <a:r>
              <a:rPr lang="en-US" sz="2800" dirty="0" smtClean="0"/>
              <a:t>MALDI-TOF </a:t>
            </a:r>
            <a:r>
              <a:rPr lang="en-US" sz="2800" dirty="0"/>
              <a:t>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53085"/>
            <a:ext cx="9144000" cy="67958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700" dirty="0"/>
              <a:t>Keywords: MWD, dispersity, MALDI</a:t>
            </a:r>
          </a:p>
          <a:p>
            <a:pPr algn="l"/>
            <a:r>
              <a:rPr lang="en-US" sz="1700" dirty="0"/>
              <a:t>Virtual Book Chapters: 3 MWD including Appendix on “dry lab” for MALDI-TOF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67488" y="6492875"/>
            <a:ext cx="4114800" cy="365125"/>
          </a:xfrm>
        </p:spPr>
        <p:txBody>
          <a:bodyPr/>
          <a:lstStyle/>
          <a:p>
            <a:r>
              <a:rPr lang="en-US" dirty="0"/>
              <a:t>APTEC Workbook   Copyright APTEC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193" y="4929673"/>
            <a:ext cx="2428802" cy="1223412"/>
          </a:xfrm>
          <a:prstGeom prst="rect">
            <a:avLst/>
          </a:prstGeom>
          <a:solidFill>
            <a:srgbClr val="CC9900">
              <a:alpha val="3882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Grading Rubric </a:t>
            </a:r>
            <a:r>
              <a:rPr lang="en-US" sz="1050" dirty="0" smtClean="0"/>
              <a:t>(35 </a:t>
            </a:r>
            <a:r>
              <a:rPr lang="en-US" sz="1050" dirty="0"/>
              <a:t>pts)</a:t>
            </a:r>
          </a:p>
          <a:p>
            <a:pPr marL="342900" indent="-342900">
              <a:buAutoNum type="alphaLcPeriod"/>
            </a:pPr>
            <a:r>
              <a:rPr lang="en-US" sz="1050" dirty="0" err="1"/>
              <a:t>Mn</a:t>
            </a:r>
            <a:r>
              <a:rPr lang="en-US" sz="1050" dirty="0"/>
              <a:t>/Mw/</a:t>
            </a:r>
            <a:r>
              <a:rPr lang="en-US" sz="1050" dirty="0" err="1"/>
              <a:t>Mz</a:t>
            </a:r>
            <a:r>
              <a:rPr lang="en-US" sz="1050" dirty="0"/>
              <a:t> (10 pts)</a:t>
            </a:r>
          </a:p>
          <a:p>
            <a:pPr marL="342900" indent="-342900">
              <a:buAutoNum type="alphaLcPeriod"/>
            </a:pPr>
            <a:r>
              <a:rPr lang="en-US" sz="1050" i="1" dirty="0" smtClean="0"/>
              <a:t> </a:t>
            </a:r>
            <a:r>
              <a:rPr lang="en-US" sz="1050" i="1" dirty="0"/>
              <a:t>Đ </a:t>
            </a:r>
            <a:r>
              <a:rPr lang="en-US" sz="1050" dirty="0"/>
              <a:t>(5 pts)</a:t>
            </a:r>
          </a:p>
          <a:p>
            <a:pPr marL="342900" indent="-342900">
              <a:buAutoNum type="alphaLcPeriod"/>
            </a:pPr>
            <a:r>
              <a:rPr lang="en-US" sz="1050" dirty="0"/>
              <a:t>Efficiency bonus points (3 pts)</a:t>
            </a:r>
          </a:p>
          <a:p>
            <a:pPr marL="342900" indent="-342900">
              <a:buAutoNum type="alphaLcPeriod"/>
            </a:pPr>
            <a:r>
              <a:rPr lang="en-US" sz="1050" dirty="0"/>
              <a:t>Baseline modification </a:t>
            </a:r>
            <a:r>
              <a:rPr lang="en-US" sz="1050" dirty="0" smtClean="0"/>
              <a:t>plot (5 pts)</a:t>
            </a:r>
            <a:endParaRPr lang="en-US" sz="1050" dirty="0"/>
          </a:p>
          <a:p>
            <a:pPr marL="342900" indent="-342900">
              <a:buAutoNum type="alphaLcPeriod"/>
            </a:pPr>
            <a:r>
              <a:rPr lang="en-US" sz="1050" dirty="0"/>
              <a:t>Would you</a:t>
            </a:r>
            <a:r>
              <a:rPr lang="en-US" sz="1050" dirty="0" smtClean="0"/>
              <a:t>? (5 pts)</a:t>
            </a:r>
            <a:endParaRPr lang="en-US" sz="1050" dirty="0"/>
          </a:p>
          <a:p>
            <a:pPr marL="342900" indent="-342900">
              <a:buAutoNum type="alphaLcPeriod"/>
            </a:pPr>
            <a:r>
              <a:rPr lang="en-US" sz="1050" dirty="0"/>
              <a:t>Difference corrected vs </a:t>
            </a:r>
            <a:r>
              <a:rPr lang="en-US" sz="1050" dirty="0" smtClean="0"/>
              <a:t>not</a:t>
            </a:r>
            <a:r>
              <a:rPr lang="en-US" sz="1050" dirty="0"/>
              <a:t> </a:t>
            </a:r>
            <a:r>
              <a:rPr lang="en-US" sz="1050" dirty="0" smtClean="0"/>
              <a:t>(5 pts)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46035"/>
            <a:ext cx="1114301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and read the embedded Word document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Ch3_Appendix_MALDI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data supplied in click-to-open Excel spreadsheet at right (this is a LONG Excel file!)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column shows mass (assume charge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1).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shows the number of times such a mass was counted. 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for doing 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efficiently as shown in class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opy the data to Origin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explore 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baseline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facilities; show a corrected plot.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be inclined to do the baseline correction in Origin?  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difference is there in the baseline corrected and not-corrected values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763115" y="2432062"/>
          <a:ext cx="1184275" cy="1094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300085" imgH="11949080" progId="Excel.Sheet.12">
                  <p:embed/>
                </p:oleObj>
              </mc:Choice>
              <mc:Fallback>
                <p:oleObj name="Worksheet" r:id="rId4" imgW="1300085" imgH="11949080" progId="Excel.Shee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63115" y="2432062"/>
                        <a:ext cx="1184275" cy="10945813"/>
                      </a:xfrm>
                      <a:prstGeom prst="rect">
                        <a:avLst/>
                      </a:prstGeom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0136188" y="298450"/>
          <a:ext cx="109220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6" imgW="5486400" imgH="8159760" progId="Word.Document.8">
                  <p:embed/>
                </p:oleObj>
              </mc:Choice>
              <mc:Fallback>
                <p:oleObj name="Document" r:id="rId6" imgW="5486400" imgH="8159760" progId="Word.Documen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36188" y="298450"/>
                        <a:ext cx="1092200" cy="1624013"/>
                      </a:xfrm>
                      <a:prstGeom prst="rect">
                        <a:avLst/>
                      </a:prstGeom>
                      <a:ln w="2857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61219" y="186876"/>
            <a:ext cx="752475" cy="7524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23771" y="823935"/>
            <a:ext cx="16273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70C0"/>
                </a:solidFill>
              </a:rPr>
              <a:t>Right click to open in Word</a:t>
            </a:r>
            <a:r>
              <a:rPr lang="en-US" sz="9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en-US" sz="900" dirty="0">
              <a:solidFill>
                <a:srgbClr val="0070C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/>
          <a:srcRect l="48246"/>
          <a:stretch/>
        </p:blipFill>
        <p:spPr>
          <a:xfrm>
            <a:off x="9955865" y="2746918"/>
            <a:ext cx="590550" cy="6663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262702" y="3480400"/>
            <a:ext cx="15408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</a:rPr>
              <a:t>Right click to open in Excel</a:t>
            </a:r>
            <a:r>
              <a:rPr lang="en-US" sz="9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Worksheet</vt:lpstr>
      <vt:lpstr>Document</vt:lpstr>
      <vt:lpstr>Problem: Analyze MALDI-TOF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Problem: Analyze MALDI-TOF Data</dc:title>
  <dc:creator>Russo, Paul S</dc:creator>
  <cp:lastModifiedBy>Russo, Paul S</cp:lastModifiedBy>
  <cp:revision>1</cp:revision>
  <dcterms:created xsi:type="dcterms:W3CDTF">2020-02-24T17:00:34Z</dcterms:created>
  <dcterms:modified xsi:type="dcterms:W3CDTF">2020-02-24T17:00:53Z</dcterms:modified>
</cp:coreProperties>
</file>